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9.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748" r:id="rId2"/>
    <p:sldMasterId id="2147483778" r:id="rId3"/>
    <p:sldMasterId id="2147483797" r:id="rId4"/>
    <p:sldMasterId id="2147483833" r:id="rId5"/>
    <p:sldMasterId id="2147483869" r:id="rId6"/>
    <p:sldMasterId id="2147483908" r:id="rId7"/>
    <p:sldMasterId id="2147483946" r:id="rId8"/>
    <p:sldMasterId id="2147483982" r:id="rId9"/>
    <p:sldMasterId id="2147484018" r:id="rId10"/>
  </p:sldMasterIdLst>
  <p:notesMasterIdLst>
    <p:notesMasterId r:id="rId52"/>
  </p:notesMasterIdLst>
  <p:sldIdLst>
    <p:sldId id="258" r:id="rId11"/>
    <p:sldId id="480" r:id="rId12"/>
    <p:sldId id="467"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507" r:id="rId28"/>
    <p:sldId id="471" r:id="rId29"/>
    <p:sldId id="512" r:id="rId30"/>
    <p:sldId id="513" r:id="rId31"/>
    <p:sldId id="514" r:id="rId32"/>
    <p:sldId id="515" r:id="rId33"/>
    <p:sldId id="519" r:id="rId34"/>
    <p:sldId id="516" r:id="rId35"/>
    <p:sldId id="517" r:id="rId36"/>
    <p:sldId id="518" r:id="rId37"/>
    <p:sldId id="509" r:id="rId38"/>
    <p:sldId id="496" r:id="rId39"/>
    <p:sldId id="497" r:id="rId40"/>
    <p:sldId id="498" r:id="rId41"/>
    <p:sldId id="499" r:id="rId42"/>
    <p:sldId id="500" r:id="rId43"/>
    <p:sldId id="508" r:id="rId44"/>
    <p:sldId id="502" r:id="rId45"/>
    <p:sldId id="503" r:id="rId46"/>
    <p:sldId id="504" r:id="rId47"/>
    <p:sldId id="505" r:id="rId48"/>
    <p:sldId id="426" r:id="rId49"/>
    <p:sldId id="435" r:id="rId50"/>
    <p:sldId id="443" r:id="rId5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B8BB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3E3"/>
          </a:solidFill>
        </a:fill>
      </a:tcStyle>
    </a:wholeTbl>
    <a:band2H>
      <a:tcTxStyle/>
      <a:tcStyle>
        <a:tcBdr/>
        <a:fill>
          <a:solidFill>
            <a:srgbClr val="F3F1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F"/>
          </a:solidFill>
        </a:fill>
      </a:tcStyle>
    </a:wholeTbl>
    <a:band2H>
      <a:tcTxStyle/>
      <a:tcStyle>
        <a:tcBdr/>
        <a:fill>
          <a:solidFill>
            <a:srgbClr val="FC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4F5"/>
          </a:solidFill>
        </a:fill>
      </a:tcStyle>
    </a:wholeTbl>
    <a:band2H>
      <a:tcTxStyle/>
      <a:tcStyle>
        <a:tcBdr/>
        <a:fill>
          <a:solidFill>
            <a:srgbClr val="F1EB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47"/>
    <p:restoredTop sz="87723"/>
  </p:normalViewPr>
  <p:slideViewPr>
    <p:cSldViewPr snapToGrid="0" snapToObjects="1">
      <p:cViewPr>
        <p:scale>
          <a:sx n="100" d="100"/>
          <a:sy n="100" d="100"/>
        </p:scale>
        <p:origin x="848" y="192"/>
      </p:cViewPr>
      <p:guideLst>
        <p:guide orient="horz" pos="2160"/>
        <p:guide pos="3840"/>
      </p:guideLst>
    </p:cSldViewPr>
  </p:slideViewPr>
  <p:notesTextViewPr>
    <p:cViewPr>
      <p:scale>
        <a:sx n="135" d="100"/>
        <a:sy n="13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1143000" y="685800"/>
            <a:ext cx="4572000" cy="3429000"/>
          </a:xfrm>
          <a:prstGeom prst="rect">
            <a:avLst/>
          </a:prstGeom>
        </p:spPr>
        <p:txBody>
          <a:bodyPr/>
          <a:lstStyle/>
          <a:p>
            <a:endParaRPr/>
          </a:p>
        </p:txBody>
      </p:sp>
      <p:sp>
        <p:nvSpPr>
          <p:cNvPr id="386" name="Shape 3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8266905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41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we look at on premise data service vs.</a:t>
            </a:r>
            <a:r>
              <a:rPr lang="en-US" baseline="0" dirty="0" smtClean="0"/>
              <a:t> public data service with Compose MongoDB</a:t>
            </a:r>
          </a:p>
          <a:p>
            <a:r>
              <a:rPr lang="en-US" dirty="0" smtClean="0"/>
              <a:t>We know of course we will have some network latency with the public service </a:t>
            </a:r>
            <a:r>
              <a:rPr lang="mr-IN" dirty="0" smtClean="0"/>
              <a:t>…</a:t>
            </a:r>
            <a:r>
              <a:rPr lang="en-US" dirty="0" smtClean="0"/>
              <a:t> no surprise</a:t>
            </a:r>
            <a:r>
              <a:rPr lang="en-US" baseline="0" dirty="0" smtClean="0"/>
              <a:t> here</a:t>
            </a:r>
          </a:p>
          <a:p>
            <a:r>
              <a:rPr lang="en-US" baseline="0" dirty="0" smtClean="0"/>
              <a:t>Blue here on </a:t>
            </a:r>
            <a:r>
              <a:rPr lang="en-US" baseline="0" dirty="0" err="1" smtClean="0"/>
              <a:t>prem</a:t>
            </a:r>
            <a:r>
              <a:rPr lang="en-US" baseline="0" dirty="0" smtClean="0"/>
              <a:t> orange public</a:t>
            </a:r>
          </a:p>
          <a:p>
            <a:r>
              <a:rPr lang="en-US" baseline="0" dirty="0" smtClean="0"/>
              <a:t>We get the expected linear scaling out of our public service (since latency keeps us from saturating the cluster with fewer users) </a:t>
            </a:r>
          </a:p>
          <a:p>
            <a:r>
              <a:rPr lang="en-US" baseline="0" dirty="0" smtClean="0"/>
              <a:t>Again no surprises</a:t>
            </a:r>
          </a:p>
          <a:p>
            <a:endParaRPr lang="en-US" dirty="0"/>
          </a:p>
        </p:txBody>
      </p:sp>
    </p:spTree>
    <p:extLst>
      <p:ext uri="{BB962C8B-B14F-4D97-AF65-F5344CB8AC3E}">
        <p14:creationId xmlns:p14="http://schemas.microsoft.com/office/powerpoint/2010/main" val="39526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 we put Mongo</a:t>
            </a:r>
            <a:r>
              <a:rPr lang="en-US" baseline="0" dirty="0" smtClean="0"/>
              <a:t> and our </a:t>
            </a:r>
            <a:r>
              <a:rPr lang="en-US" baseline="0" dirty="0" err="1" smtClean="0"/>
              <a:t>microservice</a:t>
            </a:r>
            <a:r>
              <a:rPr lang="en-US" baseline="0" dirty="0" smtClean="0"/>
              <a:t> all together on the same cluster</a:t>
            </a:r>
          </a:p>
          <a:p>
            <a:r>
              <a:rPr lang="en-US" baseline="0" dirty="0" smtClean="0"/>
              <a:t>We are seeing how the the </a:t>
            </a:r>
            <a:r>
              <a:rPr lang="en-US" baseline="0" dirty="0" err="1" smtClean="0"/>
              <a:t>node.js</a:t>
            </a:r>
            <a:r>
              <a:rPr lang="en-US" baseline="0" dirty="0" smtClean="0"/>
              <a:t> and the MongoDB are competing for the same resources concurrently on our nodes</a:t>
            </a:r>
          </a:p>
          <a:p>
            <a:r>
              <a:rPr lang="en-US" baseline="0" dirty="0" smtClean="0"/>
              <a:t>We would obviously like to separate these workloads into separate clusters or</a:t>
            </a:r>
            <a:r>
              <a:rPr lang="mr-IN" baseline="0" dirty="0" smtClean="0"/>
              <a:t>…</a:t>
            </a:r>
            <a:r>
              <a:rPr lang="en-US" baseline="0" dirty="0" smtClean="0"/>
              <a:t>. At minimum different worker nodes</a:t>
            </a:r>
            <a:endParaRPr lang="en-US" dirty="0"/>
          </a:p>
        </p:txBody>
      </p:sp>
    </p:spTree>
    <p:extLst>
      <p:ext uri="{BB962C8B-B14F-4D97-AF65-F5344CB8AC3E}">
        <p14:creationId xmlns:p14="http://schemas.microsoft.com/office/powerpoint/2010/main" val="178669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all want to talk</a:t>
            </a:r>
            <a:r>
              <a:rPr lang="en-US" baseline="0" dirty="0" smtClean="0"/>
              <a:t> about capacity planning and sizing when going from IaaS to K8s</a:t>
            </a:r>
          </a:p>
          <a:p>
            <a:r>
              <a:rPr lang="en-US" baseline="0" dirty="0" smtClean="0"/>
              <a:t>When we have a very light wait but network intensive application .. </a:t>
            </a:r>
          </a:p>
          <a:p>
            <a:r>
              <a:rPr lang="en-US" baseline="0" dirty="0" smtClean="0"/>
              <a:t>Lets ignore the overhead for running a Master / Management / VA nodes, we also see we want to add additional CPU because our network workload is transitioning to CPU.  So we spoke earlier about the benefits and low network latency, this is how we pay for it</a:t>
            </a:r>
            <a:endParaRPr lang="en-US" dirty="0"/>
          </a:p>
        </p:txBody>
      </p:sp>
    </p:spTree>
    <p:extLst>
      <p:ext uri="{BB962C8B-B14F-4D97-AF65-F5344CB8AC3E}">
        <p14:creationId xmlns:p14="http://schemas.microsoft.com/office/powerpoint/2010/main" val="1145279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For the traditional workload we are adding capacity</a:t>
            </a:r>
            <a:r>
              <a:rPr lang="en-US" baseline="0" dirty="0" smtClean="0"/>
              <a:t> requirement purely for the overhead required by our management plane (nodes)</a:t>
            </a:r>
            <a:endParaRPr lang="en-US" dirty="0"/>
          </a:p>
        </p:txBody>
      </p:sp>
    </p:spTree>
    <p:extLst>
      <p:ext uri="{BB962C8B-B14F-4D97-AF65-F5344CB8AC3E}">
        <p14:creationId xmlns:p14="http://schemas.microsoft.com/office/powerpoint/2010/main" val="930858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Now as we mature and move to a cloud native workload we are only looking for an additional 7% requirement</a:t>
            </a:r>
            <a:r>
              <a:rPr lang="en-US" baseline="0" dirty="0" smtClean="0"/>
              <a:t> for CPU</a:t>
            </a:r>
          </a:p>
          <a:p>
            <a:r>
              <a:rPr lang="en-US" baseline="0" dirty="0" smtClean="0"/>
              <a:t>So why is this?  Is it ICP </a:t>
            </a:r>
            <a:r>
              <a:rPr lang="mr-IN" baseline="0" dirty="0" smtClean="0"/>
              <a:t>…</a:t>
            </a:r>
            <a:r>
              <a:rPr lang="en-US" baseline="0" dirty="0" smtClean="0"/>
              <a:t> next slide</a:t>
            </a:r>
            <a:endParaRPr lang="en-US" dirty="0"/>
          </a:p>
        </p:txBody>
      </p:sp>
    </p:spTree>
    <p:extLst>
      <p:ext uri="{BB962C8B-B14F-4D97-AF65-F5344CB8AC3E}">
        <p14:creationId xmlns:p14="http://schemas.microsoft.com/office/powerpoint/2010/main" val="685776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reason </a:t>
            </a:r>
            <a:r>
              <a:rPr lang="mr-IN" dirty="0" smtClean="0"/>
              <a:t>…</a:t>
            </a:r>
            <a:r>
              <a:rPr lang="en-US" dirty="0" smtClean="0"/>
              <a:t>. We ran the same</a:t>
            </a:r>
            <a:r>
              <a:rPr lang="en-US" baseline="0" dirty="0" smtClean="0"/>
              <a:t> workload on VMware with Docker (no K8s / ICP) and On Premise VMware</a:t>
            </a:r>
          </a:p>
          <a:p>
            <a:r>
              <a:rPr lang="en-US" baseline="0" dirty="0" smtClean="0"/>
              <a:t>You an see we are driving the Network CPU (the violet line)</a:t>
            </a:r>
          </a:p>
          <a:p>
            <a:r>
              <a:rPr lang="en-US" baseline="0" dirty="0" smtClean="0"/>
              <a:t>We talked about the 25% increase well </a:t>
            </a:r>
            <a:r>
              <a:rPr lang="mr-IN" baseline="0" dirty="0" smtClean="0"/>
              <a:t>…</a:t>
            </a:r>
            <a:r>
              <a:rPr lang="en-US" baseline="0" dirty="0" smtClean="0"/>
              <a:t>.. 21% was coming from network inefficiencies within Docker (network overhead within Docker)</a:t>
            </a:r>
          </a:p>
          <a:p>
            <a:r>
              <a:rPr lang="en-US" baseline="0" dirty="0" smtClean="0"/>
              <a:t>There is some work to be done we are will continue to watch this and work on it</a:t>
            </a:r>
          </a:p>
          <a:p>
            <a:endParaRPr lang="en-US" dirty="0"/>
          </a:p>
        </p:txBody>
      </p:sp>
    </p:spTree>
    <p:extLst>
      <p:ext uri="{BB962C8B-B14F-4D97-AF65-F5344CB8AC3E}">
        <p14:creationId xmlns:p14="http://schemas.microsoft.com/office/powerpoint/2010/main" val="9724201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E5B0574B-3E33-A144-80E2-20939FAE8964}" type="slidenum">
              <a:rPr kumimoji="0" lang="en-US" sz="1800" b="0" i="0" u="none" strike="noStrike" kern="0" cap="none" spc="0" normalizeH="0" baseline="0" noProof="0" smtClean="0">
                <a:ln>
                  <a:noFill/>
                </a:ln>
                <a:solidFill>
                  <a:prstClr val="black"/>
                </a:solidFill>
                <a:effectLst/>
                <a:uLnTx/>
                <a:uFillTx/>
                <a:latin typeface="Calibri" panose="020F0502020204030204"/>
                <a:ea typeface=""/>
                <a:cs typeface=""/>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
              <a:cs typeface=""/>
              <a:sym typeface="Calibri"/>
            </a:endParaRPr>
          </a:p>
        </p:txBody>
      </p:sp>
    </p:spTree>
    <p:extLst>
      <p:ext uri="{BB962C8B-B14F-4D97-AF65-F5344CB8AC3E}">
        <p14:creationId xmlns:p14="http://schemas.microsoft.com/office/powerpoint/2010/main" val="39083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are recommending</a:t>
            </a:r>
            <a:r>
              <a:rPr lang="en-US" baseline="0" dirty="0" smtClean="0"/>
              <a:t> shirt sizes with broad assumptions of workload.  See the article in the link that is continually updated.</a:t>
            </a:r>
            <a:endParaRPr lang="en-US" dirty="0"/>
          </a:p>
        </p:txBody>
      </p:sp>
    </p:spTree>
    <p:extLst>
      <p:ext uri="{BB962C8B-B14F-4D97-AF65-F5344CB8AC3E}">
        <p14:creationId xmlns:p14="http://schemas.microsoft.com/office/powerpoint/2010/main" val="56517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36994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2887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Internally developed</a:t>
            </a:r>
          </a:p>
          <a:p>
            <a:r>
              <a:rPr lang="en-US" dirty="0" smtClean="0"/>
              <a:t>Multiple</a:t>
            </a:r>
            <a:r>
              <a:rPr lang="en-US" baseline="0" dirty="0" smtClean="0"/>
              <a:t> programming frameworks with the different services</a:t>
            </a:r>
          </a:p>
          <a:p>
            <a:r>
              <a:rPr lang="en-US" baseline="0" dirty="0" smtClean="0"/>
              <a:t>This is a good example of a cloud native application and how it would be built</a:t>
            </a:r>
          </a:p>
          <a:p>
            <a:r>
              <a:rPr lang="en-US" baseline="0" dirty="0" smtClean="0"/>
              <a:t>With representation from Java, Node, Spring, Go, </a:t>
            </a:r>
            <a:r>
              <a:rPr lang="mr-IN" baseline="0" dirty="0" smtClean="0"/>
              <a:t>…</a:t>
            </a:r>
            <a:endParaRPr lang="en-US" baseline="0" dirty="0" smtClean="0"/>
          </a:p>
          <a:p>
            <a:endParaRPr lang="en-US" baseline="0" dirty="0" smtClean="0"/>
          </a:p>
        </p:txBody>
      </p:sp>
    </p:spTree>
    <p:extLst>
      <p:ext uri="{BB962C8B-B14F-4D97-AF65-F5344CB8AC3E}">
        <p14:creationId xmlns:p14="http://schemas.microsoft.com/office/powerpoint/2010/main" val="195841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do not have a lot</a:t>
            </a:r>
            <a:r>
              <a:rPr lang="en-US" baseline="0" dirty="0" smtClean="0"/>
              <a:t> of field experience and best-practices here</a:t>
            </a:r>
          </a:p>
          <a:p>
            <a:r>
              <a:rPr lang="en-US" baseline="0" dirty="0" smtClean="0"/>
              <a:t>Unless you have a very large cluster (50+ nodes) this is not required at this time</a:t>
            </a:r>
            <a:endParaRPr lang="en-US" dirty="0"/>
          </a:p>
        </p:txBody>
      </p:sp>
    </p:spTree>
    <p:extLst>
      <p:ext uri="{BB962C8B-B14F-4D97-AF65-F5344CB8AC3E}">
        <p14:creationId xmlns:p14="http://schemas.microsoft.com/office/powerpoint/2010/main" val="197856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Read</a:t>
            </a:r>
            <a:r>
              <a:rPr lang="en-US" baseline="0" dirty="0" smtClean="0"/>
              <a:t> the slide</a:t>
            </a:r>
          </a:p>
          <a:p>
            <a:r>
              <a:rPr lang="en-US" baseline="0" dirty="0" smtClean="0"/>
              <a:t>In fact there is no reason not to have only 1 or 2 management nodes in a modest cluster</a:t>
            </a:r>
            <a:endParaRPr lang="en-US" dirty="0"/>
          </a:p>
        </p:txBody>
      </p:sp>
    </p:spTree>
    <p:extLst>
      <p:ext uri="{BB962C8B-B14F-4D97-AF65-F5344CB8AC3E}">
        <p14:creationId xmlns:p14="http://schemas.microsoft.com/office/powerpoint/2010/main" val="827766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7983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first thing</a:t>
            </a:r>
            <a:r>
              <a:rPr lang="en-US" baseline="0" dirty="0" smtClean="0"/>
              <a:t> with tuning is to look at the overhead of logging when talking about high transaction rates</a:t>
            </a:r>
          </a:p>
          <a:p>
            <a:r>
              <a:rPr lang="en-US" baseline="0" dirty="0" smtClean="0"/>
              <a:t>You must look at your environment, assess the impact and in some cases tune down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8D02FFD-07D4-5C4F-BD77-921008177348}" type="slidenum">
              <a:rPr lang="en-US" smtClean="0"/>
              <a:t>29</a:t>
            </a:fld>
            <a:endParaRPr lang="en-US"/>
          </a:p>
        </p:txBody>
      </p:sp>
    </p:spTree>
    <p:extLst>
      <p:ext uri="{BB962C8B-B14F-4D97-AF65-F5344CB8AC3E}">
        <p14:creationId xmlns:p14="http://schemas.microsoft.com/office/powerpoint/2010/main" val="1849550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a:t>
            </a:r>
            <a:r>
              <a:rPr lang="en-US" baseline="0" dirty="0" smtClean="0"/>
              <a:t> next thing to consider is the implication of application log</a:t>
            </a:r>
          </a:p>
          <a:p>
            <a:r>
              <a:rPr lang="en-US" baseline="0" dirty="0" smtClean="0"/>
              <a:t>Why for instance do we configure log rotation?  If log space fills up we will cause pod eviction.  </a:t>
            </a:r>
          </a:p>
          <a:p>
            <a:r>
              <a:rPr lang="en-US" baseline="0" dirty="0" smtClean="0"/>
              <a:t>Update the cluster </a:t>
            </a:r>
            <a:r>
              <a:rPr lang="en-US" baseline="0" dirty="0" err="1" smtClean="0"/>
              <a:t>config</a:t>
            </a:r>
            <a:r>
              <a:rPr lang="en-US" baseline="0" dirty="0" smtClean="0"/>
              <a:t> </a:t>
            </a:r>
            <a:r>
              <a:rPr lang="en-US" baseline="0" dirty="0" err="1" smtClean="0"/>
              <a:t>yaml</a:t>
            </a:r>
            <a:r>
              <a:rPr lang="en-US" baseline="0" dirty="0" smtClean="0"/>
              <a:t> file for log rotation as seen here </a:t>
            </a:r>
          </a:p>
          <a:p>
            <a:r>
              <a:rPr lang="en-US" baseline="0" dirty="0" smtClean="0"/>
              <a:t>But the bigger message is to understand if you are evicting pods for purposes that are avoidable</a:t>
            </a:r>
          </a:p>
          <a:p>
            <a:r>
              <a:rPr lang="en-US" baseline="0" dirty="0" smtClean="0"/>
              <a:t>There is no “special sauce” here, you must take the time to understand the behavior of your application pods</a:t>
            </a:r>
            <a:endParaRPr lang="en-US" dirty="0"/>
          </a:p>
        </p:txBody>
      </p:sp>
    </p:spTree>
    <p:extLst>
      <p:ext uri="{BB962C8B-B14F-4D97-AF65-F5344CB8AC3E}">
        <p14:creationId xmlns:p14="http://schemas.microsoft.com/office/powerpoint/2010/main" val="1528234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Two main takeaways here: Importance of upstream keep-alive </a:t>
            </a:r>
            <a:r>
              <a:rPr lang="mr-IN" dirty="0" smtClean="0"/>
              <a:t>…</a:t>
            </a:r>
            <a:r>
              <a:rPr lang="en-US" dirty="0" smtClean="0"/>
              <a:t> we have</a:t>
            </a:r>
            <a:r>
              <a:rPr lang="en-US" baseline="0" dirty="0" smtClean="0"/>
              <a:t> this for you since 2102 and this is a bit of chest thumping</a:t>
            </a:r>
          </a:p>
          <a:p>
            <a:r>
              <a:rPr lang="en-US" baseline="0" dirty="0" smtClean="0"/>
              <a:t>Next we must make sure that the proxy node is not providing a bottleneck </a:t>
            </a:r>
            <a:r>
              <a:rPr lang="mr-IN" baseline="0" dirty="0" smtClean="0"/>
              <a:t>…</a:t>
            </a:r>
            <a:r>
              <a:rPr lang="en-US" baseline="0" dirty="0" smtClean="0"/>
              <a:t> do we want one big proxy nodes or multiple smaller proxy nodes / ingress controllers</a:t>
            </a:r>
          </a:p>
          <a:p>
            <a:r>
              <a:rPr lang="en-US" dirty="0" smtClean="0"/>
              <a:t>We actually show that spreading</a:t>
            </a:r>
            <a:r>
              <a:rPr lang="en-US" baseline="0" dirty="0" smtClean="0"/>
              <a:t> our resources between 3 or 1 or 2 proxies we get the same performance</a:t>
            </a:r>
            <a:endParaRPr lang="en-US" dirty="0"/>
          </a:p>
        </p:txBody>
      </p:sp>
    </p:spTree>
    <p:extLst>
      <p:ext uri="{BB962C8B-B14F-4D97-AF65-F5344CB8AC3E}">
        <p14:creationId xmlns:p14="http://schemas.microsoft.com/office/powerpoint/2010/main" val="834576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some tuning parameter guidance on the ingress controller. Here</a:t>
            </a:r>
            <a:r>
              <a:rPr lang="en-US" baseline="0" dirty="0" smtClean="0"/>
              <a:t> are a few examples.  This is public knowledge and not a lot of magic.  Hard lesson here is you must understand your workload and use the resources available to you.</a:t>
            </a:r>
            <a:endParaRPr lang="en-US" dirty="0"/>
          </a:p>
        </p:txBody>
      </p:sp>
    </p:spTree>
    <p:extLst>
      <p:ext uri="{BB962C8B-B14F-4D97-AF65-F5344CB8AC3E}">
        <p14:creationId xmlns:p14="http://schemas.microsoft.com/office/powerpoint/2010/main" val="1868790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mentioned some instances earlier where we overrode the autonomic</a:t>
            </a:r>
            <a:r>
              <a:rPr lang="en-US" baseline="0" dirty="0" smtClean="0"/>
              <a:t> capabilities of the Liberty container.  </a:t>
            </a:r>
          </a:p>
          <a:p>
            <a:r>
              <a:rPr lang="en-US" baseline="0" dirty="0" smtClean="0"/>
              <a:t>This was a good lesson, but the Liberty team is reacting and has been able to greatly improve the performance of the Java workloads </a:t>
            </a:r>
          </a:p>
          <a:p>
            <a:r>
              <a:rPr lang="en-US" baseline="0" dirty="0" smtClean="0"/>
              <a:t>Deployed on Liberty</a:t>
            </a:r>
            <a:endParaRPr lang="en-US" dirty="0"/>
          </a:p>
        </p:txBody>
      </p:sp>
    </p:spTree>
    <p:extLst>
      <p:ext uri="{BB962C8B-B14F-4D97-AF65-F5344CB8AC3E}">
        <p14:creationId xmlns:p14="http://schemas.microsoft.com/office/powerpoint/2010/main" val="48509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are</a:t>
            </a:r>
            <a:r>
              <a:rPr lang="en-US" baseline="0" dirty="0" smtClean="0"/>
              <a:t> getting requests for massive amounts of workload to be served out of ICP clusters and want to make sure we understand how we can support it.</a:t>
            </a:r>
            <a:endParaRPr lang="en-US" dirty="0"/>
          </a:p>
        </p:txBody>
      </p:sp>
    </p:spTree>
    <p:extLst>
      <p:ext uri="{BB962C8B-B14F-4D97-AF65-F5344CB8AC3E}">
        <p14:creationId xmlns:p14="http://schemas.microsoft.com/office/powerpoint/2010/main" val="1674730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we took one request and tried</a:t>
            </a:r>
            <a:r>
              <a:rPr lang="en-US" baseline="0" dirty="0" smtClean="0"/>
              <a:t> to scale it up and we were able to press our cluster to the point where we had 14k concurrent user requests getting to the 4.3Billion requests in a day for the cluster.  This was an arbitrary benchmark we achieved with fairly linear performance.</a:t>
            </a:r>
            <a:endParaRPr lang="en-US" dirty="0"/>
          </a:p>
        </p:txBody>
      </p:sp>
    </p:spTree>
    <p:extLst>
      <p:ext uri="{BB962C8B-B14F-4D97-AF65-F5344CB8AC3E}">
        <p14:creationId xmlns:p14="http://schemas.microsoft.com/office/powerpoint/2010/main" val="1366250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example is pulled from an</a:t>
            </a:r>
            <a:r>
              <a:rPr lang="en-US" baseline="0" dirty="0" smtClean="0"/>
              <a:t> actual production application from a Bank in Canada</a:t>
            </a:r>
          </a:p>
          <a:p>
            <a:r>
              <a:rPr lang="en-US" baseline="0" dirty="0" smtClean="0"/>
              <a:t>Covers aspects of banking, UI, security and even simulates a mainframe backend</a:t>
            </a:r>
            <a:endParaRPr lang="en-US" dirty="0"/>
          </a:p>
        </p:txBody>
      </p:sp>
    </p:spTree>
    <p:extLst>
      <p:ext uri="{BB962C8B-B14F-4D97-AF65-F5344CB8AC3E}">
        <p14:creationId xmlns:p14="http://schemas.microsoft.com/office/powerpoint/2010/main" val="5937922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is </a:t>
            </a:r>
            <a:r>
              <a:rPr lang="en-US" dirty="0" err="1" smtClean="0"/>
              <a:t>IPTables</a:t>
            </a:r>
            <a:r>
              <a:rPr lang="en-US" dirty="0" smtClean="0"/>
              <a:t> performance</a:t>
            </a:r>
            <a:r>
              <a:rPr lang="en-US" baseline="0" dirty="0" smtClean="0"/>
              <a:t> bad as our cluster grows to a very large topology</a:t>
            </a:r>
          </a:p>
          <a:p>
            <a:r>
              <a:rPr lang="en-US" baseline="0" dirty="0" smtClean="0"/>
              <a:t>Every time a new service is added the whole table on the node is updated </a:t>
            </a:r>
            <a:r>
              <a:rPr lang="mr-IN" baseline="0" dirty="0" smtClean="0"/>
              <a:t>…</a:t>
            </a:r>
            <a:r>
              <a:rPr lang="en-US" baseline="0" dirty="0" smtClean="0"/>
              <a:t> .currently for </a:t>
            </a:r>
            <a:r>
              <a:rPr lang="en-US" baseline="0" dirty="0" err="1" smtClean="0"/>
              <a:t>iptables</a:t>
            </a:r>
            <a:r>
              <a:rPr lang="en-US" baseline="0" dirty="0" smtClean="0"/>
              <a:t> there is no incremental update</a:t>
            </a:r>
          </a:p>
          <a:p>
            <a:r>
              <a:rPr lang="en-US" baseline="0" dirty="0" smtClean="0"/>
              <a:t>So </a:t>
            </a:r>
            <a:r>
              <a:rPr lang="en-US" baseline="0" dirty="0" err="1" smtClean="0"/>
              <a:t>kube</a:t>
            </a:r>
            <a:r>
              <a:rPr lang="en-US" baseline="0" dirty="0" smtClean="0"/>
              <a:t>-proxy first lock the rules upgrade the rules then apply the rules </a:t>
            </a:r>
            <a:r>
              <a:rPr lang="mr-IN" baseline="0" dirty="0" smtClean="0"/>
              <a:t>…</a:t>
            </a:r>
            <a:r>
              <a:rPr lang="en-US" baseline="0" dirty="0" smtClean="0"/>
              <a:t>. You can see the benchmark here</a:t>
            </a:r>
          </a:p>
          <a:p>
            <a:r>
              <a:rPr lang="en-US" baseline="0" dirty="0" smtClean="0"/>
              <a:t>5k </a:t>
            </a:r>
            <a:r>
              <a:rPr lang="en-US" baseline="0" dirty="0" err="1" smtClean="0"/>
              <a:t>ervices</a:t>
            </a:r>
            <a:r>
              <a:rPr lang="en-US" baseline="0" dirty="0" smtClean="0"/>
              <a:t> gives 40k rules and 11minutes to upgrade and it gets worse from there</a:t>
            </a:r>
          </a:p>
          <a:p>
            <a:endParaRPr lang="en-US" baseline="0" dirty="0" smtClean="0"/>
          </a:p>
          <a:p>
            <a:r>
              <a:rPr lang="en-US" baseline="0" dirty="0" smtClean="0"/>
              <a:t>IPVS in these large cluster shows a great advantage.  It may not be time to go to production with IPVS, but probably time to begin evaluating.</a:t>
            </a:r>
          </a:p>
          <a:p>
            <a:endParaRPr lang="en-US" baseline="0" dirty="0" smtClean="0"/>
          </a:p>
          <a:p>
            <a:endParaRPr lang="en-US" baseline="0" dirty="0" smtClean="0"/>
          </a:p>
        </p:txBody>
      </p:sp>
    </p:spTree>
    <p:extLst>
      <p:ext uri="{BB962C8B-B14F-4D97-AF65-F5344CB8AC3E}">
        <p14:creationId xmlns:p14="http://schemas.microsoft.com/office/powerpoint/2010/main" val="7423452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real story is we have hopefully provided some insight,</a:t>
            </a:r>
            <a:r>
              <a:rPr lang="en-US" baseline="0" dirty="0" smtClean="0"/>
              <a:t> but you must do your homework.</a:t>
            </a:r>
          </a:p>
          <a:p>
            <a:r>
              <a:rPr lang="en-US" baseline="0" dirty="0" smtClean="0"/>
              <a:t>Find others in the open community running similar workloads and expand upon their knowledge.</a:t>
            </a:r>
          </a:p>
          <a:p>
            <a:r>
              <a:rPr lang="en-US" baseline="0" dirty="0" smtClean="0"/>
              <a:t>We are here to help and provide assistance</a:t>
            </a:r>
            <a:r>
              <a:rPr lang="mr-IN" baseline="0" dirty="0" smtClean="0"/>
              <a:t>…</a:t>
            </a:r>
            <a:r>
              <a:rPr lang="en-US" baseline="0" dirty="0" smtClean="0"/>
              <a:t> but these decisions and the greatest knowledge will come from within teams like yours.</a:t>
            </a:r>
          </a:p>
          <a:p>
            <a:endParaRPr lang="en-US" dirty="0"/>
          </a:p>
        </p:txBody>
      </p:sp>
    </p:spTree>
    <p:extLst>
      <p:ext uri="{BB962C8B-B14F-4D97-AF65-F5344CB8AC3E}">
        <p14:creationId xmlns:p14="http://schemas.microsoft.com/office/powerpoint/2010/main" val="1559161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took a few examples from a real healthcare provider</a:t>
            </a:r>
          </a:p>
          <a:p>
            <a:r>
              <a:rPr lang="en-US" baseline="0" dirty="0" smtClean="0"/>
              <a:t>BFF pattern with 2 level and 3 level </a:t>
            </a:r>
            <a:r>
              <a:rPr lang="en-US" baseline="0" dirty="0" err="1" smtClean="0"/>
              <a:t>microservices</a:t>
            </a:r>
            <a:endParaRPr lang="en-US" baseline="0" dirty="0" smtClean="0"/>
          </a:p>
          <a:p>
            <a:r>
              <a:rPr lang="en-US" baseline="0" dirty="0" smtClean="0"/>
              <a:t>This will help us determine if we have problems with say the network layer or backend layer within the platform</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123041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Java </a:t>
            </a:r>
            <a:r>
              <a:rPr lang="en-US" dirty="0" err="1" smtClean="0"/>
              <a:t>microservices</a:t>
            </a:r>
            <a:r>
              <a:rPr lang="en-US" baseline="0" dirty="0" smtClean="0"/>
              <a:t> application</a:t>
            </a:r>
          </a:p>
          <a:p>
            <a:r>
              <a:rPr lang="en-US" baseline="0" dirty="0" smtClean="0"/>
              <a:t>By default we can see that it is not scaling (orange line) we have increased the number of instances of the service without much success</a:t>
            </a:r>
          </a:p>
          <a:p>
            <a:r>
              <a:rPr lang="en-US" baseline="0" dirty="0" smtClean="0"/>
              <a:t>From within Liberty we increase the executable threads and you can see we have some success by </a:t>
            </a:r>
            <a:r>
              <a:rPr lang="en-US" baseline="0" dirty="0" err="1" smtClean="0"/>
              <a:t>uppping</a:t>
            </a:r>
            <a:r>
              <a:rPr lang="en-US" baseline="0" dirty="0" smtClean="0"/>
              <a:t> to 100 current executable threads</a:t>
            </a:r>
          </a:p>
          <a:p>
            <a:r>
              <a:rPr lang="en-US" baseline="0" dirty="0" smtClean="0"/>
              <a:t>But then do even better with 200. </a:t>
            </a:r>
          </a:p>
          <a:p>
            <a:r>
              <a:rPr lang="en-US" baseline="0" dirty="0" smtClean="0"/>
              <a:t>This isn’t a lesson on executable threads only, but more depending on the application we have to do some research and tuning based upon our</a:t>
            </a:r>
          </a:p>
          <a:p>
            <a:r>
              <a:rPr lang="en-US" baseline="0" dirty="0" smtClean="0"/>
              <a:t>Workload.  In this case we are tuning a parameter with Liberty that is supposedly autonomic already.</a:t>
            </a:r>
          </a:p>
        </p:txBody>
      </p:sp>
    </p:spTree>
    <p:extLst>
      <p:ext uri="{BB962C8B-B14F-4D97-AF65-F5344CB8AC3E}">
        <p14:creationId xmlns:p14="http://schemas.microsoft.com/office/powerpoint/2010/main" val="629271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a:t>
            </a:r>
            <a:r>
              <a:rPr lang="en-US" baseline="0" dirty="0" smtClean="0"/>
              <a:t> can use this comparison of 2 and 3 level services to show the inherent network efficiency of IBM Cloud Private</a:t>
            </a:r>
          </a:p>
          <a:p>
            <a:r>
              <a:rPr lang="en-US" baseline="0" dirty="0" smtClean="0"/>
              <a:t>In some platforms we may see significant latency due to the multiple network layers</a:t>
            </a:r>
          </a:p>
        </p:txBody>
      </p:sp>
    </p:spTree>
    <p:extLst>
      <p:ext uri="{BB962C8B-B14F-4D97-AF65-F5344CB8AC3E}">
        <p14:creationId xmlns:p14="http://schemas.microsoft.com/office/powerpoint/2010/main" val="1764154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are talking here about the difference between</a:t>
            </a:r>
            <a:r>
              <a:rPr lang="en-US" baseline="0" dirty="0" smtClean="0"/>
              <a:t> the 90</a:t>
            </a:r>
            <a:r>
              <a:rPr lang="en-US" baseline="30000" dirty="0" smtClean="0"/>
              <a:t>th</a:t>
            </a:r>
            <a:r>
              <a:rPr lang="en-US" baseline="0" dirty="0" smtClean="0"/>
              <a:t> and 99</a:t>
            </a:r>
            <a:r>
              <a:rPr lang="en-US" baseline="30000" dirty="0" smtClean="0"/>
              <a:t>th</a:t>
            </a:r>
            <a:r>
              <a:rPr lang="en-US" baseline="0" dirty="0" smtClean="0"/>
              <a:t> percentile</a:t>
            </a:r>
          </a:p>
          <a:p>
            <a:r>
              <a:rPr lang="en-US" baseline="0" dirty="0" smtClean="0"/>
              <a:t>With </a:t>
            </a:r>
            <a:r>
              <a:rPr lang="en-US" baseline="0" dirty="0" err="1" smtClean="0"/>
              <a:t>microservices</a:t>
            </a:r>
            <a:r>
              <a:rPr lang="en-US" baseline="0" dirty="0" smtClean="0"/>
              <a:t> we always need to pay attention to long tail latency</a:t>
            </a:r>
          </a:p>
          <a:p>
            <a:r>
              <a:rPr lang="en-US" baseline="0" dirty="0" smtClean="0"/>
              <a:t>If the long tail latency is high we will have bad customer experiences and scalability issues</a:t>
            </a:r>
          </a:p>
          <a:p>
            <a:r>
              <a:rPr lang="en-US" baseline="0" dirty="0" smtClean="0"/>
              <a:t>We consider the 45% jump here to be quite manageable and very good</a:t>
            </a:r>
            <a:endParaRPr lang="en-US" dirty="0"/>
          </a:p>
        </p:txBody>
      </p:sp>
    </p:spTree>
    <p:extLst>
      <p:ext uri="{BB962C8B-B14F-4D97-AF65-F5344CB8AC3E}">
        <p14:creationId xmlns:p14="http://schemas.microsoft.com/office/powerpoint/2010/main" val="160548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Each</a:t>
            </a:r>
            <a:r>
              <a:rPr lang="en-US" baseline="0" dirty="0" smtClean="0"/>
              <a:t> of the services are integrated to a specific MongoDB instance</a:t>
            </a:r>
          </a:p>
          <a:p>
            <a:r>
              <a:rPr lang="en-US" baseline="0" dirty="0" smtClean="0"/>
              <a:t>We try three scenarios:  on-</a:t>
            </a:r>
            <a:r>
              <a:rPr lang="en-US" baseline="0" dirty="0" err="1" smtClean="0"/>
              <a:t>prem</a:t>
            </a:r>
            <a:r>
              <a:rPr lang="en-US" baseline="0" dirty="0" smtClean="0"/>
              <a:t> for MongoDB (but not in our cluster), Compose public MongoDB, finally MongoDB in a pod using our Helm chart</a:t>
            </a:r>
          </a:p>
          <a:p>
            <a:endParaRPr lang="en-US" baseline="0" dirty="0" smtClean="0"/>
          </a:p>
          <a:p>
            <a:r>
              <a:rPr lang="en-US" baseline="0" dirty="0" smtClean="0"/>
              <a:t>Our green line shows no </a:t>
            </a:r>
            <a:r>
              <a:rPr lang="en-US" baseline="0" dirty="0" err="1" smtClean="0"/>
              <a:t>autoscaling</a:t>
            </a:r>
            <a:r>
              <a:rPr lang="en-US" baseline="0" dirty="0" smtClean="0"/>
              <a:t> and we reach the knee of the curve very quickly </a:t>
            </a:r>
            <a:r>
              <a:rPr lang="mr-IN" baseline="0" dirty="0" smtClean="0"/>
              <a:t>…</a:t>
            </a:r>
            <a:r>
              <a:rPr lang="en-US" baseline="0" dirty="0" smtClean="0"/>
              <a:t> about 18 concurrent users (4500 requests per second) at this point latency increases and throughput comes down.  The problem here is because the customer service is a </a:t>
            </a:r>
            <a:r>
              <a:rPr lang="en-US" baseline="0" dirty="0" err="1" smtClean="0"/>
              <a:t>node.js</a:t>
            </a:r>
            <a:r>
              <a:rPr lang="en-US" baseline="0" dirty="0" smtClean="0"/>
              <a:t> service and is single threaded and becomes our bottleneck.</a:t>
            </a:r>
          </a:p>
          <a:p>
            <a:r>
              <a:rPr lang="en-US" baseline="0" dirty="0" smtClean="0"/>
              <a:t>The orange bar shows how we can </a:t>
            </a:r>
            <a:r>
              <a:rPr lang="en-US" baseline="0" dirty="0" err="1" smtClean="0"/>
              <a:t>autoscale</a:t>
            </a:r>
            <a:r>
              <a:rPr lang="en-US" baseline="0" dirty="0" smtClean="0"/>
              <a:t> </a:t>
            </a:r>
            <a:r>
              <a:rPr lang="mr-IN" baseline="0" dirty="0" smtClean="0"/>
              <a:t>…</a:t>
            </a:r>
            <a:r>
              <a:rPr lang="en-US" baseline="0" dirty="0" smtClean="0"/>
              <a:t> increase concurrent user requests without increasing the latency</a:t>
            </a:r>
          </a:p>
          <a:p>
            <a:endParaRPr lang="en-US" baseline="0" dirty="0" smtClean="0"/>
          </a:p>
          <a:p>
            <a:endParaRPr lang="en-US" baseline="0" dirty="0" smtClean="0"/>
          </a:p>
          <a:p>
            <a:endParaRPr lang="en-US" baseline="0" dirty="0" smtClean="0"/>
          </a:p>
        </p:txBody>
      </p:sp>
    </p:spTree>
    <p:extLst>
      <p:ext uri="{BB962C8B-B14F-4D97-AF65-F5344CB8AC3E}">
        <p14:creationId xmlns:p14="http://schemas.microsoft.com/office/powerpoint/2010/main" val="399843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Using our </a:t>
            </a:r>
            <a:r>
              <a:rPr lang="en-US" dirty="0" err="1" smtClean="0"/>
              <a:t>Grafana</a:t>
            </a:r>
            <a:r>
              <a:rPr lang="en-US" baseline="0" dirty="0" smtClean="0"/>
              <a:t> dashboard we get some better insights.</a:t>
            </a:r>
          </a:p>
          <a:p>
            <a:r>
              <a:rPr lang="en-US" baseline="0" dirty="0" smtClean="0"/>
              <a:t>The blue bar in the top graph shows our single node pod basically pegs at 100 percent while in the bottom graph with </a:t>
            </a:r>
            <a:r>
              <a:rPr lang="en-US" baseline="0" dirty="0" err="1" smtClean="0"/>
              <a:t>autoscaling</a:t>
            </a:r>
            <a:r>
              <a:rPr lang="en-US" baseline="0" dirty="0" smtClean="0"/>
              <a:t> we spawn up services allowing out pod to run at or below 80% indefinitely</a:t>
            </a:r>
            <a:endParaRPr lang="en-US" dirty="0"/>
          </a:p>
        </p:txBody>
      </p:sp>
    </p:spTree>
    <p:extLst>
      <p:ext uri="{BB962C8B-B14F-4D97-AF65-F5344CB8AC3E}">
        <p14:creationId xmlns:p14="http://schemas.microsoft.com/office/powerpoint/2010/main" val="531356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emf"/><Relationship Id="rId3" Type="http://schemas.openxmlformats.org/officeDocument/2006/relationships/image" Target="../media/image14.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Master" Target="../slideMasters/slideMaster10.xml"/><Relationship Id="rId2" Type="http://schemas.openxmlformats.org/officeDocument/2006/relationships/image" Target="../media/image22.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t>Group Name / DOC ID / Month XX, 2017 / © 2017 IBM Corporation</a:t>
            </a:r>
            <a:endParaRPr lang="en-US" kern="1200"/>
          </a:p>
        </p:txBody>
      </p:sp>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425168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1488013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39465759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34268497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6083916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875957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044497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911244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25043535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929725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solidFill>
                  <a:srgbClr val="FFFFFF"/>
                </a:solidFill>
              </a:rPr>
              <a:t>Group Name / DOC ID / Month XX, 2017 / © 2017 IBM Corporation</a:t>
            </a:r>
            <a:endParaRPr lang="en-US" kern="120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078671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8966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0348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1540712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196328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1920855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408558953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2357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1589614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0231351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4339563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09600" y="274639"/>
            <a:ext cx="10972800" cy="624131"/>
          </a:xfrm>
          <a:prstGeom prst="rect">
            <a:avLst/>
          </a:prstGeom>
        </p:spPr>
        <p:txBody>
          <a:bodyPr vert="horz"/>
          <a:lstStyle>
            <a:lvl1pPr>
              <a:defRPr sz="3000" b="1">
                <a:solidFill>
                  <a:srgbClr val="264A60"/>
                </a:solidFill>
                <a:latin typeface="Arial"/>
                <a:cs typeface="Arial"/>
              </a:defRPr>
            </a:lvl1pPr>
          </a:lstStyle>
          <a:p>
            <a:r>
              <a:rPr lang="en-US" dirty="0"/>
              <a:t>CLICK TO EDIT TITLE</a:t>
            </a:r>
          </a:p>
        </p:txBody>
      </p:sp>
      <p:pic>
        <p:nvPicPr>
          <p:cNvPr id="11" name="Picture 10" descr="ibm.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4692" y="6484235"/>
            <a:ext cx="644771" cy="238804"/>
          </a:xfrm>
          <a:prstGeom prst="rect">
            <a:avLst/>
          </a:prstGeom>
        </p:spPr>
      </p:pic>
      <p:pic>
        <p:nvPicPr>
          <p:cNvPr id="7" name="Picture 6" descr="IBM_CloudAutomationManager_Logo_Right.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13839" y="6458775"/>
            <a:ext cx="2363404" cy="294760"/>
          </a:xfrm>
          <a:prstGeom prst="rect">
            <a:avLst/>
          </a:prstGeom>
        </p:spPr>
      </p:pic>
      <p:sp>
        <p:nvSpPr>
          <p:cNvPr id="12" name="Slide Number Placeholder 2"/>
          <p:cNvSpPr>
            <a:spLocks noGrp="1"/>
          </p:cNvSpPr>
          <p:nvPr>
            <p:ph type="sldNum" sz="quarter" idx="4"/>
          </p:nvPr>
        </p:nvSpPr>
        <p:spPr>
          <a:xfrm>
            <a:off x="4191900" y="6481272"/>
            <a:ext cx="2844800" cy="251993"/>
          </a:xfrm>
          <a:prstGeom prst="rect">
            <a:avLst/>
          </a:prstGeom>
        </p:spPr>
        <p:txBody>
          <a:bodyPr vert="horz" lIns="91440" tIns="45720" rIns="91440" bIns="45720" rtlCol="0" anchor="ctr"/>
          <a:lstStyle>
            <a:lvl1pPr algn="ctr">
              <a:defRPr sz="1200">
                <a:solidFill>
                  <a:srgbClr val="000000"/>
                </a:solidFill>
                <a:latin typeface="Arial"/>
                <a:cs typeface="Arial"/>
              </a:defRPr>
            </a:lvl1pPr>
          </a:lstStyle>
          <a:p>
            <a:pPr defTabSz="914336" hangingPunct="1"/>
            <a:fld id="{6FCA97BC-0DBA-CD4F-A4A6-3A7104B3C5A2}" type="slidenum">
              <a:rPr lang="en-US" smtClean="0">
                <a:ea typeface="+mn-ea"/>
              </a:rPr>
              <a:pPr defTabSz="914336" hangingPunct="1"/>
              <a:t>‹#›</a:t>
            </a:fld>
            <a:endParaRPr lang="en-US">
              <a:ea typeface="+mn-ea"/>
            </a:endParaRPr>
          </a:p>
        </p:txBody>
      </p:sp>
      <p:cxnSp>
        <p:nvCxnSpPr>
          <p:cNvPr id="8" name="Straight Connector 7"/>
          <p:cNvCxnSpPr/>
          <p:nvPr userDrawn="1"/>
        </p:nvCxnSpPr>
        <p:spPr>
          <a:xfrm>
            <a:off x="0" y="785813"/>
            <a:ext cx="12192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65404"/>
      </p:ext>
    </p:extLst>
  </p:cSld>
  <p:clrMapOvr>
    <a:masterClrMapping/>
  </p:clrMapOvr>
  <p:extLst mod="1">
    <p:ext uri="{DCECCB84-F9BA-43D5-87BE-67443E8EF086}">
      <p15:sldGuideLst xmlns:p15="http://schemas.microsoft.com/office/powerpoint/2012/main">
        <p15:guide id="1" orient="horz" pos="504">
          <p15:clr>
            <a:srgbClr val="FBAE40"/>
          </p15:clr>
        </p15:guide>
        <p15:guide id="2" pos="384">
          <p15:clr>
            <a:srgbClr val="FBAE40"/>
          </p15:clr>
        </p15:guide>
        <p15:guide id="3" orient="horz" pos="4032">
          <p15:clr>
            <a:srgbClr val="FBAE40"/>
          </p15:clr>
        </p15:guide>
        <p15:guide id="4" pos="7296">
          <p15:clr>
            <a:srgbClr val="FBAE40"/>
          </p15:clr>
        </p15:guide>
        <p15:guide id="5" pos="3840">
          <p15:clr>
            <a:srgbClr val="FBAE40"/>
          </p15:clr>
        </p15:guide>
        <p15:guide id="6"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smtClean="0"/>
              <a:t>IBM Cloud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p:nvPicPr>
        <p:blipFill>
          <a:blip r:embed="rId4">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161973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0"/>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smtClean="0"/>
              <a:t>IBM Cloud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2354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92" tIns="256026" rIns="304792" bIns="304792"/>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304792" tIns="268217" rIns="304792" bIns="304792"/>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92" tIns="256026" rIns="304792" bIns="304792"/>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304792" tIns="207259" rIns="304792" bIns="304792"/>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304792" tIns="268217" rIns="304792" bIns="304792"/>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92" tIns="207259" rIns="304792" bIns="30479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92" tIns="256026" rIns="304792" bIns="304792"/>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7169212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500"/>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41" name="Subtitle 2"/>
          <p:cNvSpPr txBox="1">
            <a:spLocks noGrp="1"/>
          </p:cNvSpPr>
          <p:nvPr>
            <p:ph type="body" sz="quarter" idx="13"/>
          </p:nvPr>
        </p:nvSpPr>
        <p:spPr>
          <a:xfrm>
            <a:off x="254000" y="2869319"/>
            <a:ext cx="558800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42" name="Subtitle 2"/>
          <p:cNvSpPr txBox="1">
            <a:spLocks noGrp="1"/>
          </p:cNvSpPr>
          <p:nvPr>
            <p:ph type="body" sz="quarter" idx="14"/>
          </p:nvPr>
        </p:nvSpPr>
        <p:spPr>
          <a:xfrm>
            <a:off x="254000" y="405735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43"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Date</a:t>
            </a:r>
          </a:p>
        </p:txBody>
      </p:sp>
      <p:sp>
        <p:nvSpPr>
          <p:cNvPr id="44" name="Subtitle 2"/>
          <p:cNvSpPr txBox="1">
            <a:spLocks noGrp="1"/>
          </p:cNvSpPr>
          <p:nvPr>
            <p:ph type="body" sz="quarter" idx="16"/>
          </p:nvPr>
        </p:nvSpPr>
        <p:spPr>
          <a:xfrm>
            <a:off x="254000" y="2099322"/>
            <a:ext cx="5588000" cy="769999"/>
          </a:xfrm>
          <a:prstGeom prst="rect">
            <a:avLst/>
          </a:prstGeom>
        </p:spPr>
        <p:txBody>
          <a:bodyPr lIns="45718" tIns="45718" rIns="45718" bIns="45718"/>
          <a:lstStyle>
            <a:lvl1pPr defTabSz="914400">
              <a:lnSpc>
                <a:spcPct val="90000"/>
              </a:lnSpc>
              <a:defRPr sz="4800" b="1">
                <a:solidFill>
                  <a:schemeClr val="accent2">
                    <a:lumOff val="5588"/>
                  </a:schemeClr>
                </a:solidFill>
              </a:defRPr>
            </a:lvl1pPr>
          </a:lstStyle>
          <a:p>
            <a:r>
              <a:t>Presentation Title</a:t>
            </a: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2"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321735"/>
            <a:ext cx="695452" cy="281940"/>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80999" y="6139911"/>
            <a:ext cx="2098804" cy="531956"/>
          </a:xfrm>
          <a:prstGeom prst="rect">
            <a:avLst/>
          </a:prstGeom>
        </p:spPr>
      </p:pic>
      <p:pic>
        <p:nvPicPr>
          <p:cNvPr id="7" name="BCK_PEG_[01].png"/>
          <p:cNvPicPr>
            <a:picLocks noChangeAspect="1"/>
          </p:cNvPicPr>
          <p:nvPr userDrawn="1"/>
        </p:nvPicPr>
        <p:blipFill>
          <a:blip r:embed="rId4">
            <a:extLst/>
          </a:blip>
          <a:stretch>
            <a:fillRect/>
          </a:stretch>
        </p:blipFill>
        <p:spPr>
          <a:xfrm>
            <a:off x="4663064" y="2162168"/>
            <a:ext cx="2865872" cy="2533669"/>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171" algn="dec"/>
              </a:tabLst>
              <a:defRPr/>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Click to edit Master text styles</a:t>
            </a:r>
          </a:p>
          <a:p>
            <a:pPr marL="0" marR="0" lvl="1"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Second level</a:t>
            </a:r>
          </a:p>
          <a:p>
            <a:pPr marL="0" marR="0" lvl="2"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Third level</a:t>
            </a:r>
          </a:p>
          <a:p>
            <a:pPr marL="0" marR="0" lvl="3"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Fourth level</a:t>
            </a:r>
          </a:p>
          <a:p>
            <a:pPr marL="0" marR="0" lvl="4"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1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Click to edit Master text styles</a:t>
            </a:r>
          </a:p>
          <a:p>
            <a:pPr marL="0" marR="0" lvl="1"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Second level</a:t>
            </a:r>
          </a:p>
          <a:p>
            <a:pPr marL="0" marR="0" lvl="2"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Third level</a:t>
            </a:r>
          </a:p>
          <a:p>
            <a:pPr marL="0" marR="0" lvl="3"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Fourth level</a:t>
            </a:r>
          </a:p>
          <a:p>
            <a:pPr marL="0" marR="0" lvl="4"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817373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21" indent="-156621">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1"/>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1"/>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16102916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4"/>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accent2"/>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76" tIns="256014" rIns="304776" bIns="304776"/>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76" tIns="256014" rIns="304776" bIns="30477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2" y="-1"/>
            <a:ext cx="6095999" cy="3429001"/>
          </a:xfrm>
          <a:solidFill>
            <a:schemeClr val="accent2"/>
          </a:solidFill>
        </p:spPr>
        <p:txBody>
          <a:bodyPr lIns="304776" tIns="268204" rIns="304776" bIns="304776"/>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76" tIns="256014" rIns="304776" bIns="304776"/>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76" tIns="256014" rIns="304776" bIns="30477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2" y="-1"/>
            <a:ext cx="12191999" cy="3429001"/>
          </a:xfrm>
          <a:solidFill>
            <a:schemeClr val="tx1"/>
          </a:solidFill>
        </p:spPr>
        <p:txBody>
          <a:bodyPr lIns="304776" tIns="207248" rIns="304776" bIns="304776"/>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2" y="-1"/>
            <a:ext cx="12191999" cy="1720852"/>
          </a:xfrm>
          <a:solidFill>
            <a:schemeClr val="tx1"/>
          </a:solidFill>
        </p:spPr>
        <p:txBody>
          <a:bodyPr lIns="304776" tIns="268204" rIns="304776" bIns="304776"/>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12803099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76" tIns="207248" rIns="304776" bIns="304776"/>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76" tIns="243823" rIns="304776" bIns="304776"/>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1" indent="-156621">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4412269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171" algn="dec"/>
              </a:tabLst>
              <a:defRPr sz="1500"/>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6303" y="540364"/>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80917" y="6112935"/>
            <a:ext cx="2160569" cy="627264"/>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039" algn="dec"/>
              </a:tabLst>
              <a:defRPr/>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Click to edit Master text styles</a:t>
            </a:r>
          </a:p>
          <a:p>
            <a:pPr marL="0" marR="0" lvl="1"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Second level</a:t>
            </a:r>
          </a:p>
          <a:p>
            <a:pPr marL="0" marR="0" lvl="2"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Third level</a:t>
            </a:r>
          </a:p>
          <a:p>
            <a:pPr marL="0" marR="0" lvl="3"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Fourth level</a:t>
            </a:r>
          </a:p>
          <a:p>
            <a:pPr marL="0" marR="0" lvl="4"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03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Click to edit Master text styles</a:t>
            </a:r>
          </a:p>
          <a:p>
            <a:pPr marL="0" marR="0" lvl="1"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Second level</a:t>
            </a:r>
          </a:p>
          <a:p>
            <a:pPr marL="0" marR="0" lvl="2"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Third level</a:t>
            </a:r>
          </a:p>
          <a:p>
            <a:pPr marL="0" marR="0" lvl="3"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Fourth level</a:t>
            </a:r>
          </a:p>
          <a:p>
            <a:pPr marL="0" marR="0" lvl="4"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7" indent="-156617">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2"/>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6/24/18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72192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2"/>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817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08422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68" tIns="256008" rIns="304768" bIns="304768"/>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68" tIns="256008" rIns="304768" bIns="3047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3" y="-1"/>
            <a:ext cx="6095999" cy="3429001"/>
          </a:xfrm>
          <a:solidFill>
            <a:schemeClr val="accent2"/>
          </a:solidFill>
        </p:spPr>
        <p:txBody>
          <a:bodyPr lIns="304768" tIns="268197" rIns="304768" bIns="304768"/>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68" tIns="256008" rIns="304768" bIns="304768"/>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68" tIns="256008" rIns="304768" bIns="3047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3" y="-1"/>
            <a:ext cx="12191999" cy="3429001"/>
          </a:xfrm>
          <a:solidFill>
            <a:schemeClr val="tx1"/>
          </a:solidFill>
        </p:spPr>
        <p:txBody>
          <a:bodyPr lIns="304768" tIns="207243" rIns="304768" bIns="304768"/>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3" y="-1"/>
            <a:ext cx="12191999" cy="1720852"/>
          </a:xfrm>
          <a:solidFill>
            <a:schemeClr val="tx1"/>
          </a:solidFill>
        </p:spPr>
        <p:txBody>
          <a:bodyPr lIns="304768" tIns="268197" rIns="304768" bIns="304768"/>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68" tIns="207243" rIns="304768" bIns="3047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68" tIns="243817" rIns="304768" bIns="304768"/>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262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17" indent="-156617">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039" algn="dec"/>
              </a:tabLst>
              <a:defRPr sz="1500"/>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1"/>
            <a:ext cx="1730144" cy="701463"/>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02672" y="1957330"/>
            <a:ext cx="3407161"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9880918" y="6112935"/>
            <a:ext cx="2160569" cy="627264"/>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907" algn="dec"/>
              </a:tabLst>
              <a:defRPr/>
            </a:lvl1pPr>
            <a:lvl2pPr marL="230690" indent="-23069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Click to edit Master text styles</a:t>
            </a:r>
          </a:p>
          <a:p>
            <a:pPr marL="0" marR="0" lvl="1"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Second level</a:t>
            </a:r>
          </a:p>
          <a:p>
            <a:pPr marL="0" marR="0" lvl="2"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Third level</a:t>
            </a:r>
          </a:p>
          <a:p>
            <a:pPr marL="0" marR="0" lvl="3"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Fourth level</a:t>
            </a:r>
          </a:p>
          <a:p>
            <a:pPr marL="0" marR="0" lvl="4"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90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Click to edit Master text styles</a:t>
            </a:r>
          </a:p>
          <a:p>
            <a:pPr marL="0" marR="0" lvl="1"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Second level</a:t>
            </a:r>
          </a:p>
          <a:p>
            <a:pPr marL="0" marR="0" lvl="2"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Third level</a:t>
            </a:r>
          </a:p>
          <a:p>
            <a:pPr marL="0" marR="0" lvl="3"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Fourth level</a:t>
            </a:r>
          </a:p>
          <a:p>
            <a:pPr marL="0" marR="0" lvl="4"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66860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2"/>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2"/>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4"/>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3" indent="-156613">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4"/>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22"/>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22"/>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6"/>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4"/>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70"/>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5"/>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00080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56038"/>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6"/>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60" tIns="256002" rIns="304760" bIns="304760"/>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60" tIns="256002" rIns="304760" bIns="30476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4" y="-1"/>
            <a:ext cx="6095999" cy="3429001"/>
          </a:xfrm>
          <a:solidFill>
            <a:schemeClr val="accent2"/>
          </a:solidFill>
        </p:spPr>
        <p:txBody>
          <a:bodyPr lIns="304760" tIns="268191" rIns="304760" bIns="30476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60" tIns="256002" rIns="304760" bIns="304760"/>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60" tIns="256002" rIns="304760" bIns="30476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5" y="-1"/>
            <a:ext cx="12191999" cy="3429001"/>
          </a:xfrm>
          <a:solidFill>
            <a:schemeClr val="tx1"/>
          </a:solidFill>
        </p:spPr>
        <p:txBody>
          <a:bodyPr lIns="304760" tIns="207237" rIns="304760" bIns="30476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5" y="-1"/>
            <a:ext cx="12191999" cy="1720852"/>
          </a:xfrm>
          <a:solidFill>
            <a:schemeClr val="tx1"/>
          </a:solidFill>
        </p:spPr>
        <p:txBody>
          <a:bodyPr lIns="304760" tIns="268191" rIns="304760" bIns="30476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82882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60" tIns="207237" rIns="304760" bIns="304760"/>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60" tIns="243811" rIns="304760" bIns="304760"/>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13" indent="-156613">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6807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907" algn="dec"/>
              </a:tabLst>
              <a:defRPr sz="1500"/>
            </a:lvl1pPr>
            <a:lvl2pPr marL="230690" indent="-23069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3"/>
            <a:ext cx="1730144" cy="701463"/>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209392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75261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89618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58488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10575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81843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61869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31655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3732528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5893124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242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63811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616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6/24/18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791698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836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562832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0517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xmlns="" id="{4AE2D503-D21F-1D4A-8859-8866BB2BECBB}"/>
              </a:ext>
            </a:extLst>
          </p:cNvPr>
          <p:cNvSpPr>
            <a:spLocks noGrp="1"/>
          </p:cNvSpPr>
          <p:nvPr>
            <p:ph type="ftr" sz="quarter" idx="11"/>
          </p:nvPr>
        </p:nvSpPr>
        <p:spPr>
          <a:xfrm>
            <a:off x="304800" y="6435307"/>
            <a:ext cx="8534400" cy="182880"/>
          </a:xfrm>
        </p:spPr>
        <p:txBody>
          <a:bodyPr/>
          <a:lstStyle/>
          <a:p>
            <a:r>
              <a:rPr lang="de-DE"/>
              <a:t>Think 2018 / DOC ID / Month XX, 2018 / © 2018 IBM Corporation</a:t>
            </a:r>
            <a:endParaRPr lang="en-US"/>
          </a:p>
        </p:txBody>
      </p:sp>
      <p:sp>
        <p:nvSpPr>
          <p:cNvPr id="3" name="Slide Number Placeholder 2">
            <a:extLst>
              <a:ext uri="{FF2B5EF4-FFF2-40B4-BE49-F238E27FC236}">
                <a16:creationId xmlns:a16="http://schemas.microsoft.com/office/drawing/2014/main" xmlns="" id="{1FCE1EE6-6CAA-FF42-B16E-AF7A95BD4E7C}"/>
              </a:ext>
            </a:extLst>
          </p:cNvPr>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4625840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67673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572813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Bullets">
    <p:bg>
      <p:bgRef idx="1001">
        <a:schemeClr val="bg1"/>
      </p:bgRef>
    </p:bg>
    <p:spTree>
      <p:nvGrpSpPr>
        <p:cNvPr id="1" name=""/>
        <p:cNvGrpSpPr/>
        <p:nvPr/>
      </p:nvGrpSpPr>
      <p:grpSpPr>
        <a:xfrm>
          <a:off x="0" y="0"/>
          <a:ext cx="0" cy="0"/>
          <a:chOff x="0" y="0"/>
          <a:chExt cx="0" cy="0"/>
        </a:xfrm>
      </p:grpSpPr>
      <p:sp>
        <p:nvSpPr>
          <p:cNvPr id="284" name="Lorem ipsum dolor sit amet, consectetur adipiscing elit, sed do eiusmod tempor incididunt ut labore et."/>
          <p:cNvSpPr txBox="1">
            <a:spLocks noGrp="1"/>
          </p:cNvSpPr>
          <p:nvPr>
            <p:ph type="body" sz="quarter" idx="13"/>
          </p:nvPr>
        </p:nvSpPr>
        <p:spPr>
          <a:xfrm>
            <a:off x="254000" y="2064833"/>
            <a:ext cx="5405821" cy="2298066"/>
          </a:xfrm>
          <a:prstGeom prst="rect">
            <a:avLst/>
          </a:prstGeom>
        </p:spPr>
        <p:txBody>
          <a:bodyPr/>
          <a:lstStyle>
            <a:lvl1pPr>
              <a:defRPr>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5" name="Lorem ipsum dolor sit amet, consectetur adipiscing elit, sed do eiusmod tempor incididunt ut labore et."/>
          <p:cNvSpPr txBox="1">
            <a:spLocks noGrp="1"/>
          </p:cNvSpPr>
          <p:nvPr>
            <p:ph type="body" sz="quarter" idx="14"/>
          </p:nvPr>
        </p:nvSpPr>
        <p:spPr>
          <a:xfrm>
            <a:off x="6154319" y="2064831"/>
            <a:ext cx="5405821" cy="2298066"/>
          </a:xfrm>
          <a:prstGeom prst="rect">
            <a:avLst/>
          </a:prstGeom>
        </p:spPr>
        <p:txBody>
          <a:bodyPr/>
          <a:lstStyle>
            <a:lvl1pPr>
              <a:defRPr>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6" name="Slide title"/>
          <p:cNvSpPr txBox="1">
            <a:spLocks noGrp="1"/>
          </p:cNvSpPr>
          <p:nvPr>
            <p:ph type="body" sz="quarter" idx="15"/>
          </p:nvPr>
        </p:nvSpPr>
        <p:spPr>
          <a:xfrm>
            <a:off x="254000" y="254000"/>
            <a:ext cx="11158883" cy="618836"/>
          </a:xfrm>
          <a:prstGeom prst="rect">
            <a:avLst/>
          </a:prstGeom>
        </p:spPr>
        <p:txBody>
          <a:bodyPr lIns="45718" tIns="45718" rIns="45718" bIns="45718"/>
          <a:lstStyle>
            <a:lvl1pPr defTabSz="777240">
              <a:lnSpc>
                <a:spcPct val="90000"/>
              </a:lnSpc>
              <a:defRPr sz="3000" b="1">
                <a:solidFill>
                  <a:schemeClr val="accent4"/>
                </a:solidFill>
                <a:latin typeface="IBM Plex Sans" charset="0"/>
                <a:ea typeface="IBM Plex Sans" charset="0"/>
                <a:cs typeface="IBM Plex Sans" charset="0"/>
              </a:defRPr>
            </a:lvl1pPr>
          </a:lstStyle>
          <a:p>
            <a:r>
              <a:t>Slide title</a:t>
            </a:r>
          </a:p>
        </p:txBody>
      </p:sp>
    </p:spTree>
    <p:extLst>
      <p:ext uri="{BB962C8B-B14F-4D97-AF65-F5344CB8AC3E}">
        <p14:creationId xmlns:p14="http://schemas.microsoft.com/office/powerpoint/2010/main" val="3197430810"/>
      </p:ext>
    </p:extLst>
  </p:cSld>
  <p:clrMapOvr>
    <a:overrideClrMapping bg1="lt1" tx1="dk1" bg2="lt2" tx2="dk2" accent1="accent1" accent2="accent2" accent3="accent3" accent4="accent4" accent5="accent5" accent6="accent6" hlink="hlink" folHlink="folHlink"/>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2018 / DOC ID / Month XX,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344554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232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t>Group Name / DOC ID / Month XX, 2017 / © 2017 IBM Corporation</a:t>
            </a:r>
            <a:endParaRPr lang="en-US" kern="1200"/>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2635628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756072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9097233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6072957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Tree>
    <p:extLst>
      <p:ext uri="{BB962C8B-B14F-4D97-AF65-F5344CB8AC3E}">
        <p14:creationId xmlns:p14="http://schemas.microsoft.com/office/powerpoint/2010/main" val="36453772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46449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146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7353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2018 / DOC ID / Month XX,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91852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525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solidFill>
                  <a:srgbClr val="FFFFFF"/>
                </a:solidFill>
              </a:rPr>
              <a:t>Group Name / DOC ID / Month XX, 2017 / © 2017 IBM Corporation</a:t>
            </a:r>
            <a:endParaRPr lang="en-US" kern="120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471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311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673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5795586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1948841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9073024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713896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598323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5003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80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866460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4971489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6327592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8363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1646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202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8198319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302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6649507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331450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6/24/18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9079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3004944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622160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41" name="Subtitle 2"/>
          <p:cNvSpPr txBox="1">
            <a:spLocks noGrp="1"/>
          </p:cNvSpPr>
          <p:nvPr>
            <p:ph type="body" sz="quarter" idx="13"/>
          </p:nvPr>
        </p:nvSpPr>
        <p:spPr>
          <a:xfrm>
            <a:off x="254000" y="2869319"/>
            <a:ext cx="558800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42" name="Subtitle 2"/>
          <p:cNvSpPr txBox="1">
            <a:spLocks noGrp="1"/>
          </p:cNvSpPr>
          <p:nvPr>
            <p:ph type="body" sz="quarter" idx="14"/>
          </p:nvPr>
        </p:nvSpPr>
        <p:spPr>
          <a:xfrm>
            <a:off x="254000" y="405735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43"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Date</a:t>
            </a:r>
          </a:p>
        </p:txBody>
      </p:sp>
      <p:sp>
        <p:nvSpPr>
          <p:cNvPr id="44" name="Subtitle 2"/>
          <p:cNvSpPr txBox="1">
            <a:spLocks noGrp="1"/>
          </p:cNvSpPr>
          <p:nvPr>
            <p:ph type="body" sz="quarter" idx="16"/>
          </p:nvPr>
        </p:nvSpPr>
        <p:spPr>
          <a:xfrm>
            <a:off x="254000" y="2099322"/>
            <a:ext cx="5588000" cy="769999"/>
          </a:xfrm>
          <a:prstGeom prst="rect">
            <a:avLst/>
          </a:prstGeom>
        </p:spPr>
        <p:txBody>
          <a:bodyPr lIns="45718" tIns="45718" rIns="45718" bIns="45718"/>
          <a:lstStyle>
            <a:lvl1pPr defTabSz="914400">
              <a:lnSpc>
                <a:spcPct val="90000"/>
              </a:lnSpc>
              <a:defRPr sz="4800" b="1">
                <a:solidFill>
                  <a:schemeClr val="accent2">
                    <a:lumOff val="5588"/>
                  </a:schemeClr>
                </a:solidFill>
              </a:defRPr>
            </a:lvl1pPr>
          </a:lstStyle>
          <a:p>
            <a:r>
              <a:t>Presentation Title</a:t>
            </a:r>
          </a:p>
        </p:txBody>
      </p:sp>
    </p:spTree>
    <p:extLst>
      <p:ext uri="{BB962C8B-B14F-4D97-AF65-F5344CB8AC3E}">
        <p14:creationId xmlns:p14="http://schemas.microsoft.com/office/powerpoint/2010/main" val="1855698863"/>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Think 2018 / 8312 / March 21,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880997" y="6139910"/>
            <a:ext cx="2098804" cy="531956"/>
          </a:xfrm>
          <a:prstGeom prst="rect">
            <a:avLst/>
          </a:prstGeom>
        </p:spPr>
      </p:pic>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956299" y="540363"/>
            <a:ext cx="5729895" cy="4916867"/>
          </a:xfrm>
          <a:prstGeom prst="rect">
            <a:avLst/>
          </a:prstGeom>
        </p:spPr>
      </p:pic>
    </p:spTree>
    <p:extLst>
      <p:ext uri="{BB962C8B-B14F-4D97-AF65-F5344CB8AC3E}">
        <p14:creationId xmlns:p14="http://schemas.microsoft.com/office/powerpoint/2010/main" val="39642124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98918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127312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93715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498067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99756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6999" y="6491337"/>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hangingPunct="1">
              <a:lnSpc>
                <a:spcPct val="90000"/>
              </a:lnSpc>
              <a:defRPr sz="1400">
                <a:solidFill>
                  <a:srgbClr val="325C80"/>
                </a:solidFill>
                <a:latin typeface="+mn-lt"/>
                <a:ea typeface="+mn-ea"/>
                <a:cs typeface="+mn-cs"/>
                <a:sym typeface="Arial"/>
              </a:defRPr>
            </a:pPr>
            <a:r>
              <a:rPr sz="1400" kern="1200">
                <a:solidFill>
                  <a:srgbClr val="325C80"/>
                </a:solidFill>
                <a:sym typeface="Arial"/>
              </a:rPr>
              <a:t>IBM </a:t>
            </a:r>
            <a:r>
              <a:rPr sz="1400" b="1" kern="1200">
                <a:solidFill>
                  <a:srgbClr val="325C80"/>
                </a:solidFill>
                <a:sym typeface="Arial"/>
              </a:rPr>
              <a:t>Cloud</a:t>
            </a:r>
          </a:p>
        </p:txBody>
      </p:sp>
      <p:pic>
        <p:nvPicPr>
          <p:cNvPr id="312"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1717319" y="6383320"/>
            <a:ext cx="190502" cy="504861"/>
          </a:xfrm>
          <a:prstGeom prst="rect">
            <a:avLst/>
          </a:prstGeom>
          <a:ln w="12700">
            <a:miter lim="400000"/>
          </a:ln>
        </p:spPr>
      </p:pic>
      <p:sp>
        <p:nvSpPr>
          <p:cNvPr id="313" name="Line"/>
          <p:cNvSpPr/>
          <p:nvPr/>
        </p:nvSpPr>
        <p:spPr>
          <a:xfrm>
            <a:off x="-1" y="6394450"/>
            <a:ext cx="12192003" cy="0"/>
          </a:xfrm>
          <a:prstGeom prst="line">
            <a:avLst/>
          </a:prstGeom>
          <a:ln w="25400">
            <a:solidFill>
              <a:schemeClr val="accent5"/>
            </a:solidFill>
            <a:miter/>
          </a:ln>
        </p:spPr>
        <p:txBody>
          <a:bodyPr lIns="45718" tIns="45718" rIns="45718" bIns="45718"/>
          <a:lstStyle/>
          <a:p>
            <a:pPr hangingPunct="1"/>
            <a:endParaRPr kern="1200">
              <a:solidFill>
                <a:srgbClr val="6D7777"/>
              </a:solidFill>
            </a:endParaRPr>
          </a:p>
        </p:txBody>
      </p:sp>
      <p:sp>
        <p:nvSpPr>
          <p:cNvPr id="314" name="Slide title"/>
          <p:cNvSpPr txBox="1">
            <a:spLocks noGrp="1"/>
          </p:cNvSpPr>
          <p:nvPr>
            <p:ph type="body" sz="quarter" idx="13"/>
          </p:nvPr>
        </p:nvSpPr>
        <p:spPr>
          <a:xfrm>
            <a:off x="254000" y="254000"/>
            <a:ext cx="4024249" cy="521223"/>
          </a:xfrm>
          <a:prstGeom prst="rect">
            <a:avLst/>
          </a:prstGeom>
        </p:spPr>
        <p:txBody>
          <a:bodyPr lIns="45718" tIns="45718" rIns="45718" bIns="45718"/>
          <a:lstStyle>
            <a:lvl1pPr defTabSz="777240">
              <a:lnSpc>
                <a:spcPct val="90000"/>
              </a:lnSpc>
              <a:defRPr sz="3000" b="1">
                <a:solidFill>
                  <a:schemeClr val="accent4"/>
                </a:solidFill>
              </a:defRPr>
            </a:lvl1pPr>
          </a:lstStyle>
          <a:p>
            <a:r>
              <a:t>Slide title</a:t>
            </a:r>
          </a:p>
        </p:txBody>
      </p:sp>
    </p:spTree>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8449587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9710467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094208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868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4808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831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678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1001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22635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72833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46.xml"/><Relationship Id="rId21" Type="http://schemas.openxmlformats.org/officeDocument/2006/relationships/slideLayout" Target="../slideLayouts/slideLayout247.xml"/><Relationship Id="rId22" Type="http://schemas.openxmlformats.org/officeDocument/2006/relationships/slideLayout" Target="../slideLayouts/slideLayout248.xml"/><Relationship Id="rId23" Type="http://schemas.openxmlformats.org/officeDocument/2006/relationships/slideLayout" Target="../slideLayouts/slideLayout249.xml"/><Relationship Id="rId24" Type="http://schemas.openxmlformats.org/officeDocument/2006/relationships/slideLayout" Target="../slideLayouts/slideLayout250.xml"/><Relationship Id="rId25" Type="http://schemas.openxmlformats.org/officeDocument/2006/relationships/slideLayout" Target="../slideLayouts/slideLayout251.xml"/><Relationship Id="rId26" Type="http://schemas.openxmlformats.org/officeDocument/2006/relationships/slideLayout" Target="../slideLayouts/slideLayout252.xml"/><Relationship Id="rId27" Type="http://schemas.openxmlformats.org/officeDocument/2006/relationships/slideLayout" Target="../slideLayouts/slideLayout253.xml"/><Relationship Id="rId28" Type="http://schemas.openxmlformats.org/officeDocument/2006/relationships/slideLayout" Target="../slideLayouts/slideLayout254.xml"/><Relationship Id="rId29" Type="http://schemas.openxmlformats.org/officeDocument/2006/relationships/slideLayout" Target="../slideLayouts/slideLayout255.xml"/><Relationship Id="rId1" Type="http://schemas.openxmlformats.org/officeDocument/2006/relationships/slideLayout" Target="../slideLayouts/slideLayout227.xml"/><Relationship Id="rId2" Type="http://schemas.openxmlformats.org/officeDocument/2006/relationships/slideLayout" Target="../slideLayouts/slideLayout228.xml"/><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30" Type="http://schemas.openxmlformats.org/officeDocument/2006/relationships/slideLayout" Target="../slideLayouts/slideLayout256.xml"/><Relationship Id="rId31" Type="http://schemas.openxmlformats.org/officeDocument/2006/relationships/slideLayout" Target="../slideLayouts/slideLayout257.xml"/><Relationship Id="rId32" Type="http://schemas.openxmlformats.org/officeDocument/2006/relationships/slideLayout" Target="../slideLayouts/slideLayout258.xml"/><Relationship Id="rId9" Type="http://schemas.openxmlformats.org/officeDocument/2006/relationships/slideLayout" Target="../slideLayouts/slideLayout235.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33" Type="http://schemas.openxmlformats.org/officeDocument/2006/relationships/slideLayout" Target="../slideLayouts/slideLayout259.xml"/><Relationship Id="rId34" Type="http://schemas.openxmlformats.org/officeDocument/2006/relationships/slideLayout" Target="../slideLayouts/slideLayout260.xml"/><Relationship Id="rId35" Type="http://schemas.openxmlformats.org/officeDocument/2006/relationships/slideLayout" Target="../slideLayouts/slideLayout261.xml"/><Relationship Id="rId36" Type="http://schemas.openxmlformats.org/officeDocument/2006/relationships/theme" Target="../theme/theme10.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Relationship Id="rId15" Type="http://schemas.openxmlformats.org/officeDocument/2006/relationships/slideLayout" Target="../slideLayouts/slideLayout241.xml"/><Relationship Id="rId16" Type="http://schemas.openxmlformats.org/officeDocument/2006/relationships/slideLayout" Target="../slideLayouts/slideLayout242.xml"/><Relationship Id="rId17" Type="http://schemas.openxmlformats.org/officeDocument/2006/relationships/slideLayout" Target="../slideLayouts/slideLayout243.xml"/><Relationship Id="rId18" Type="http://schemas.openxmlformats.org/officeDocument/2006/relationships/slideLayout" Target="../slideLayouts/slideLayout244.xml"/><Relationship Id="rId19" Type="http://schemas.openxmlformats.org/officeDocument/2006/relationships/slideLayout" Target="../slideLayouts/slideLayout24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2.xml"/><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3.xml"/><Relationship Id="rId7"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3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67.xml"/><Relationship Id="rId21" Type="http://schemas.openxmlformats.org/officeDocument/2006/relationships/slideLayout" Target="../slideLayouts/slideLayout68.xml"/><Relationship Id="rId22" Type="http://schemas.openxmlformats.org/officeDocument/2006/relationships/slideLayout" Target="../slideLayouts/slideLayout69.xml"/><Relationship Id="rId23" Type="http://schemas.openxmlformats.org/officeDocument/2006/relationships/slideLayout" Target="../slideLayouts/slideLayout70.xml"/><Relationship Id="rId24" Type="http://schemas.openxmlformats.org/officeDocument/2006/relationships/slideLayout" Target="../slideLayouts/slideLayout71.xml"/><Relationship Id="rId25" Type="http://schemas.openxmlformats.org/officeDocument/2006/relationships/slideLayout" Target="../slideLayouts/slideLayout72.xml"/><Relationship Id="rId26" Type="http://schemas.openxmlformats.org/officeDocument/2006/relationships/slideLayout" Target="../slideLayouts/slideLayout73.xml"/><Relationship Id="rId27" Type="http://schemas.openxmlformats.org/officeDocument/2006/relationships/slideLayout" Target="../slideLayouts/slideLayout74.xml"/><Relationship Id="rId28" Type="http://schemas.openxmlformats.org/officeDocument/2006/relationships/slideLayout" Target="../slideLayouts/slideLayout75.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30" Type="http://schemas.openxmlformats.org/officeDocument/2006/relationships/slideLayout" Target="../slideLayouts/slideLayout77.xml"/><Relationship Id="rId31" Type="http://schemas.openxmlformats.org/officeDocument/2006/relationships/slideLayout" Target="../slideLayouts/slideLayout78.xml"/><Relationship Id="rId32" Type="http://schemas.openxmlformats.org/officeDocument/2006/relationships/slideLayout" Target="../slideLayouts/slideLayout79.xml"/><Relationship Id="rId9" Type="http://schemas.openxmlformats.org/officeDocument/2006/relationships/slideLayout" Target="../slideLayouts/slideLayout56.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3" Type="http://schemas.openxmlformats.org/officeDocument/2006/relationships/slideLayout" Target="../slideLayouts/slideLayout80.xml"/><Relationship Id="rId34" Type="http://schemas.openxmlformats.org/officeDocument/2006/relationships/slideLayout" Target="../slideLayouts/slideLayout81.xml"/><Relationship Id="rId35" Type="http://schemas.openxmlformats.org/officeDocument/2006/relationships/slideLayout" Target="../slideLayouts/slideLayout82.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slideLayout" Target="../slideLayouts/slideLayout62.xml"/><Relationship Id="rId16" Type="http://schemas.openxmlformats.org/officeDocument/2006/relationships/slideLayout" Target="../slideLayouts/slideLayout63.xml"/><Relationship Id="rId17" Type="http://schemas.openxmlformats.org/officeDocument/2006/relationships/slideLayout" Target="../slideLayouts/slideLayout64.xml"/><Relationship Id="rId18" Type="http://schemas.openxmlformats.org/officeDocument/2006/relationships/slideLayout" Target="../slideLayouts/slideLayout65.xml"/><Relationship Id="rId19" Type="http://schemas.openxmlformats.org/officeDocument/2006/relationships/slideLayout" Target="../slideLayouts/slideLayout66.xml"/><Relationship Id="rId3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3.xml"/><Relationship Id="rId21" Type="http://schemas.openxmlformats.org/officeDocument/2006/relationships/slideLayout" Target="../slideLayouts/slideLayout104.xml"/><Relationship Id="rId22" Type="http://schemas.openxmlformats.org/officeDocument/2006/relationships/slideLayout" Target="../slideLayouts/slideLayout105.xml"/><Relationship Id="rId23" Type="http://schemas.openxmlformats.org/officeDocument/2006/relationships/slideLayout" Target="../slideLayouts/slideLayout106.xml"/><Relationship Id="rId24" Type="http://schemas.openxmlformats.org/officeDocument/2006/relationships/slideLayout" Target="../slideLayouts/slideLayout107.xml"/><Relationship Id="rId25" Type="http://schemas.openxmlformats.org/officeDocument/2006/relationships/slideLayout" Target="../slideLayouts/slideLayout108.xml"/><Relationship Id="rId26" Type="http://schemas.openxmlformats.org/officeDocument/2006/relationships/slideLayout" Target="../slideLayouts/slideLayout109.xml"/><Relationship Id="rId27" Type="http://schemas.openxmlformats.org/officeDocument/2006/relationships/slideLayout" Target="../slideLayouts/slideLayout110.xml"/><Relationship Id="rId28" Type="http://schemas.openxmlformats.org/officeDocument/2006/relationships/slideLayout" Target="../slideLayouts/slideLayout111.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30" Type="http://schemas.openxmlformats.org/officeDocument/2006/relationships/slideLayout" Target="../slideLayouts/slideLayout113.xml"/><Relationship Id="rId31" Type="http://schemas.openxmlformats.org/officeDocument/2006/relationships/slideLayout" Target="../slideLayouts/slideLayout114.xml"/><Relationship Id="rId32" Type="http://schemas.openxmlformats.org/officeDocument/2006/relationships/slideLayout" Target="../slideLayouts/slideLayout115.xml"/><Relationship Id="rId9" Type="http://schemas.openxmlformats.org/officeDocument/2006/relationships/slideLayout" Target="../slideLayouts/slideLayout92.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3" Type="http://schemas.openxmlformats.org/officeDocument/2006/relationships/slideLayout" Target="../slideLayouts/slideLayout116.xml"/><Relationship Id="rId34" Type="http://schemas.openxmlformats.org/officeDocument/2006/relationships/slideLayout" Target="../slideLayouts/slideLayout117.xml"/><Relationship Id="rId35" Type="http://schemas.openxmlformats.org/officeDocument/2006/relationships/slideLayout" Target="../slideLayouts/slideLayout118.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slideLayout" Target="../slideLayouts/slideLayout99.xml"/><Relationship Id="rId17" Type="http://schemas.openxmlformats.org/officeDocument/2006/relationships/slideLayout" Target="../slideLayouts/slideLayout100.xml"/><Relationship Id="rId18" Type="http://schemas.openxmlformats.org/officeDocument/2006/relationships/slideLayout" Target="../slideLayouts/slideLayout101.xml"/><Relationship Id="rId19" Type="http://schemas.openxmlformats.org/officeDocument/2006/relationships/slideLayout" Target="../slideLayouts/slideLayout102.xml"/><Relationship Id="rId37" Type="http://schemas.openxmlformats.org/officeDocument/2006/relationships/slideLayout" Target="../slideLayouts/slideLayout120.xml"/><Relationship Id="rId38"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40.xml"/><Relationship Id="rId21" Type="http://schemas.openxmlformats.org/officeDocument/2006/relationships/slideLayout" Target="../slideLayouts/slideLayout141.xml"/><Relationship Id="rId22" Type="http://schemas.openxmlformats.org/officeDocument/2006/relationships/slideLayout" Target="../slideLayouts/slideLayout142.xml"/><Relationship Id="rId23" Type="http://schemas.openxmlformats.org/officeDocument/2006/relationships/slideLayout" Target="../slideLayouts/slideLayout143.xml"/><Relationship Id="rId24" Type="http://schemas.openxmlformats.org/officeDocument/2006/relationships/slideLayout" Target="../slideLayouts/slideLayout144.xml"/><Relationship Id="rId25" Type="http://schemas.openxmlformats.org/officeDocument/2006/relationships/slideLayout" Target="../slideLayouts/slideLayout145.xml"/><Relationship Id="rId26" Type="http://schemas.openxmlformats.org/officeDocument/2006/relationships/slideLayout" Target="../slideLayouts/slideLayout146.xml"/><Relationship Id="rId27" Type="http://schemas.openxmlformats.org/officeDocument/2006/relationships/slideLayout" Target="../slideLayouts/slideLayout147.xml"/><Relationship Id="rId28" Type="http://schemas.openxmlformats.org/officeDocument/2006/relationships/slideLayout" Target="../slideLayouts/slideLayout148.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5" Type="http://schemas.openxmlformats.org/officeDocument/2006/relationships/slideLayout" Target="../slideLayouts/slideLayout125.xml"/><Relationship Id="rId30" Type="http://schemas.openxmlformats.org/officeDocument/2006/relationships/slideLayout" Target="../slideLayouts/slideLayout150.xml"/><Relationship Id="rId31" Type="http://schemas.openxmlformats.org/officeDocument/2006/relationships/slideLayout" Target="../slideLayouts/slideLayout151.xml"/><Relationship Id="rId32" Type="http://schemas.openxmlformats.org/officeDocument/2006/relationships/slideLayout" Target="../slideLayouts/slideLayout152.xml"/><Relationship Id="rId9" Type="http://schemas.openxmlformats.org/officeDocument/2006/relationships/slideLayout" Target="../slideLayouts/slideLayout129.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3" Type="http://schemas.openxmlformats.org/officeDocument/2006/relationships/slideLayout" Target="../slideLayouts/slideLayout153.xml"/><Relationship Id="rId34" Type="http://schemas.openxmlformats.org/officeDocument/2006/relationships/slideLayout" Target="../slideLayouts/slideLayout154.xml"/><Relationship Id="rId35" Type="http://schemas.openxmlformats.org/officeDocument/2006/relationships/slideLayout" Target="../slideLayouts/slideLayout155.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1" Type="http://schemas.openxmlformats.org/officeDocument/2006/relationships/slideLayout" Target="../slideLayouts/slideLayout131.xml"/><Relationship Id="rId12" Type="http://schemas.openxmlformats.org/officeDocument/2006/relationships/slideLayout" Target="../slideLayouts/slideLayout132.xml"/><Relationship Id="rId13" Type="http://schemas.openxmlformats.org/officeDocument/2006/relationships/slideLayout" Target="../slideLayouts/slideLayout133.xml"/><Relationship Id="rId14" Type="http://schemas.openxmlformats.org/officeDocument/2006/relationships/slideLayout" Target="../slideLayouts/slideLayout134.xml"/><Relationship Id="rId15" Type="http://schemas.openxmlformats.org/officeDocument/2006/relationships/slideLayout" Target="../slideLayouts/slideLayout135.xml"/><Relationship Id="rId16" Type="http://schemas.openxmlformats.org/officeDocument/2006/relationships/slideLayout" Target="../slideLayouts/slideLayout136.xml"/><Relationship Id="rId17" Type="http://schemas.openxmlformats.org/officeDocument/2006/relationships/slideLayout" Target="../slideLayouts/slideLayout137.xml"/><Relationship Id="rId18" Type="http://schemas.openxmlformats.org/officeDocument/2006/relationships/slideLayout" Target="../slideLayouts/slideLayout138.xml"/><Relationship Id="rId19" Type="http://schemas.openxmlformats.org/officeDocument/2006/relationships/slideLayout" Target="../slideLayouts/slideLayout139.xml"/><Relationship Id="rId3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76.xml"/><Relationship Id="rId21" Type="http://schemas.openxmlformats.org/officeDocument/2006/relationships/slideLayout" Target="../slideLayouts/slideLayout177.xml"/><Relationship Id="rId22" Type="http://schemas.openxmlformats.org/officeDocument/2006/relationships/slideLayout" Target="../slideLayouts/slideLayout178.xml"/><Relationship Id="rId23" Type="http://schemas.openxmlformats.org/officeDocument/2006/relationships/slideLayout" Target="../slideLayouts/slideLayout179.xml"/><Relationship Id="rId24" Type="http://schemas.openxmlformats.org/officeDocument/2006/relationships/slideLayout" Target="../slideLayouts/slideLayout180.xml"/><Relationship Id="rId25" Type="http://schemas.openxmlformats.org/officeDocument/2006/relationships/slideLayout" Target="../slideLayouts/slideLayout181.xml"/><Relationship Id="rId26" Type="http://schemas.openxmlformats.org/officeDocument/2006/relationships/slideLayout" Target="../slideLayouts/slideLayout182.xml"/><Relationship Id="rId27" Type="http://schemas.openxmlformats.org/officeDocument/2006/relationships/slideLayout" Target="../slideLayouts/slideLayout183.xml"/><Relationship Id="rId28" Type="http://schemas.openxmlformats.org/officeDocument/2006/relationships/slideLayout" Target="../slideLayouts/slideLayout184.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30" Type="http://schemas.openxmlformats.org/officeDocument/2006/relationships/slideLayout" Target="../slideLayouts/slideLayout186.xml"/><Relationship Id="rId31" Type="http://schemas.openxmlformats.org/officeDocument/2006/relationships/slideLayout" Target="../slideLayouts/slideLayout187.xml"/><Relationship Id="rId32" Type="http://schemas.openxmlformats.org/officeDocument/2006/relationships/slideLayout" Target="../slideLayouts/slideLayout188.xml"/><Relationship Id="rId9" Type="http://schemas.openxmlformats.org/officeDocument/2006/relationships/slideLayout" Target="../slideLayouts/slideLayout165.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 Id="rId33" Type="http://schemas.openxmlformats.org/officeDocument/2006/relationships/slideLayout" Target="../slideLayouts/slideLayout189.xml"/><Relationship Id="rId34" Type="http://schemas.openxmlformats.org/officeDocument/2006/relationships/slideLayout" Target="../slideLayouts/slideLayout190.xml"/><Relationship Id="rId35" Type="http://schemas.openxmlformats.org/officeDocument/2006/relationships/slideLayout" Target="../slideLayouts/slideLayout191.xml"/><Relationship Id="rId36" Type="http://schemas.openxmlformats.org/officeDocument/2006/relationships/theme" Target="../theme/theme8.xml"/><Relationship Id="rId10" Type="http://schemas.openxmlformats.org/officeDocument/2006/relationships/slideLayout" Target="../slideLayouts/slideLayout166.xml"/><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slideLayout" Target="../slideLayouts/slideLayout169.xml"/><Relationship Id="rId14" Type="http://schemas.openxmlformats.org/officeDocument/2006/relationships/slideLayout" Target="../slideLayouts/slideLayout170.xml"/><Relationship Id="rId15" Type="http://schemas.openxmlformats.org/officeDocument/2006/relationships/slideLayout" Target="../slideLayouts/slideLayout171.xml"/><Relationship Id="rId16" Type="http://schemas.openxmlformats.org/officeDocument/2006/relationships/slideLayout" Target="../slideLayouts/slideLayout172.xml"/><Relationship Id="rId17" Type="http://schemas.openxmlformats.org/officeDocument/2006/relationships/slideLayout" Target="../slideLayouts/slideLayout173.xml"/><Relationship Id="rId18" Type="http://schemas.openxmlformats.org/officeDocument/2006/relationships/slideLayout" Target="../slideLayouts/slideLayout174.xml"/><Relationship Id="rId19" Type="http://schemas.openxmlformats.org/officeDocument/2006/relationships/slideLayout" Target="../slideLayouts/slideLayout175.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11.xml"/><Relationship Id="rId21" Type="http://schemas.openxmlformats.org/officeDocument/2006/relationships/slideLayout" Target="../slideLayouts/slideLayout212.xml"/><Relationship Id="rId22" Type="http://schemas.openxmlformats.org/officeDocument/2006/relationships/slideLayout" Target="../slideLayouts/slideLayout213.xml"/><Relationship Id="rId23" Type="http://schemas.openxmlformats.org/officeDocument/2006/relationships/slideLayout" Target="../slideLayouts/slideLayout214.xml"/><Relationship Id="rId24" Type="http://schemas.openxmlformats.org/officeDocument/2006/relationships/slideLayout" Target="../slideLayouts/slideLayout215.xml"/><Relationship Id="rId25" Type="http://schemas.openxmlformats.org/officeDocument/2006/relationships/slideLayout" Target="../slideLayouts/slideLayout216.xml"/><Relationship Id="rId26" Type="http://schemas.openxmlformats.org/officeDocument/2006/relationships/slideLayout" Target="../slideLayouts/slideLayout217.xml"/><Relationship Id="rId27" Type="http://schemas.openxmlformats.org/officeDocument/2006/relationships/slideLayout" Target="../slideLayouts/slideLayout218.xml"/><Relationship Id="rId28" Type="http://schemas.openxmlformats.org/officeDocument/2006/relationships/slideLayout" Target="../slideLayouts/slideLayout219.xml"/><Relationship Id="rId29" Type="http://schemas.openxmlformats.org/officeDocument/2006/relationships/slideLayout" Target="../slideLayouts/slideLayout220.xml"/><Relationship Id="rId1" Type="http://schemas.openxmlformats.org/officeDocument/2006/relationships/slideLayout" Target="../slideLayouts/slideLayout192.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30" Type="http://schemas.openxmlformats.org/officeDocument/2006/relationships/slideLayout" Target="../slideLayouts/slideLayout221.xml"/><Relationship Id="rId31" Type="http://schemas.openxmlformats.org/officeDocument/2006/relationships/slideLayout" Target="../slideLayouts/slideLayout222.xml"/><Relationship Id="rId32" Type="http://schemas.openxmlformats.org/officeDocument/2006/relationships/slideLayout" Target="../slideLayouts/slideLayout223.xml"/><Relationship Id="rId9" Type="http://schemas.openxmlformats.org/officeDocument/2006/relationships/slideLayout" Target="../slideLayouts/slideLayout200.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33" Type="http://schemas.openxmlformats.org/officeDocument/2006/relationships/slideLayout" Target="../slideLayouts/slideLayout224.xml"/><Relationship Id="rId34" Type="http://schemas.openxmlformats.org/officeDocument/2006/relationships/slideLayout" Target="../slideLayouts/slideLayout225.xml"/><Relationship Id="rId35" Type="http://schemas.openxmlformats.org/officeDocument/2006/relationships/slideLayout" Target="../slideLayouts/slideLayout226.xml"/><Relationship Id="rId36" Type="http://schemas.openxmlformats.org/officeDocument/2006/relationships/theme" Target="../theme/theme9.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Relationship Id="rId14" Type="http://schemas.openxmlformats.org/officeDocument/2006/relationships/slideLayout" Target="../slideLayouts/slideLayout205.xml"/><Relationship Id="rId15" Type="http://schemas.openxmlformats.org/officeDocument/2006/relationships/slideLayout" Target="../slideLayouts/slideLayout206.xml"/><Relationship Id="rId16" Type="http://schemas.openxmlformats.org/officeDocument/2006/relationships/slideLayout" Target="../slideLayouts/slideLayout207.xml"/><Relationship Id="rId17" Type="http://schemas.openxmlformats.org/officeDocument/2006/relationships/slideLayout" Target="../slideLayouts/slideLayout208.xml"/><Relationship Id="rId18" Type="http://schemas.openxmlformats.org/officeDocument/2006/relationships/slideLayout" Target="../slideLayouts/slideLayout209.xml"/><Relationship Id="rId19" Type="http://schemas.openxmlformats.org/officeDocument/2006/relationships/slideLayout" Target="../slideLayouts/slideLayout2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4"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91567393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Lst>
  <p:timing>
    <p:tnLst>
      <p:par>
        <p:cTn id="1" dur="indefinite" restart="never" nodeType="tmRoot"/>
      </p:par>
    </p:tnLst>
  </p:timing>
  <p:hf hdr="0" dt="0"/>
  <p:txStyles>
    <p:titleStyle>
      <a:lvl1pPr algn="l" defTabSz="609539"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39"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696"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9113"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886" indent="-224345"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70927"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52464" indent="-304768"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5" indent="-304768"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4" indent="-304768"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2" indent="-304768" algn="l" defTabSz="609539"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80" algn="l" defTabSz="609539" rtl="0" eaLnBrk="1" latinLnBrk="0" hangingPunct="1">
        <a:defRPr sz="2400" kern="1200">
          <a:solidFill>
            <a:schemeClr val="tx1"/>
          </a:solidFill>
          <a:latin typeface="+mn-lt"/>
          <a:ea typeface="+mn-ea"/>
          <a:cs typeface="+mn-cs"/>
        </a:defRPr>
      </a:lvl3pPr>
      <a:lvl4pPr marL="1828618" algn="l" defTabSz="609539" rtl="0" eaLnBrk="1" latinLnBrk="0" hangingPunct="1">
        <a:defRPr sz="2400" kern="1200">
          <a:solidFill>
            <a:schemeClr val="tx1"/>
          </a:solidFill>
          <a:latin typeface="+mn-lt"/>
          <a:ea typeface="+mn-ea"/>
          <a:cs typeface="+mn-cs"/>
        </a:defRPr>
      </a:lvl4pPr>
      <a:lvl5pPr marL="2438158" algn="l" defTabSz="609539" rtl="0" eaLnBrk="1" latinLnBrk="0" hangingPunct="1">
        <a:defRPr sz="2400" kern="1200">
          <a:solidFill>
            <a:schemeClr val="tx1"/>
          </a:solidFill>
          <a:latin typeface="+mn-lt"/>
          <a:ea typeface="+mn-ea"/>
          <a:cs typeface="+mn-cs"/>
        </a:defRPr>
      </a:lvl5pPr>
      <a:lvl6pPr marL="3047696" algn="l" defTabSz="609539" rtl="0" eaLnBrk="1" latinLnBrk="0" hangingPunct="1">
        <a:defRPr sz="2400" kern="1200">
          <a:solidFill>
            <a:schemeClr val="tx1"/>
          </a:solidFill>
          <a:latin typeface="+mn-lt"/>
          <a:ea typeface="+mn-ea"/>
          <a:cs typeface="+mn-cs"/>
        </a:defRPr>
      </a:lvl6pPr>
      <a:lvl7pPr marL="3657235"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3" algn="l" defTabSz="60953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6"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65102178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2" r:id="rId3"/>
    <p:sldLayoutId id="2147483753" r:id="rId4"/>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7"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2915167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242922261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907"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2018 / DOC ID / Month XX, 2018 / © 2018 IBM Corporation</a:t>
            </a:r>
          </a:p>
        </p:txBody>
      </p:sp>
    </p:spTree>
    <p:extLst>
      <p:ext uri="{BB962C8B-B14F-4D97-AF65-F5344CB8AC3E}">
        <p14:creationId xmlns:p14="http://schemas.microsoft.com/office/powerpoint/2010/main" val="26081619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4054" r:id="rId36"/>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255089614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en-US" dirty="0" smtClean="0"/>
              <a:t>IBM Cloud / DOC ID / Month XX, 2018 / © 2018 IBM Corporation</a:t>
            </a:r>
            <a:endParaRPr lang="en-US" dirty="0"/>
          </a:p>
        </p:txBody>
      </p:sp>
      <p:sp>
        <p:nvSpPr>
          <p:cNvPr id="6" name="Line"/>
          <p:cNvSpPr/>
          <p:nvPr userDrawn="1"/>
        </p:nvSpPr>
        <p:spPr>
          <a:xfrm>
            <a:off x="-1" y="6394450"/>
            <a:ext cx="12192003" cy="0"/>
          </a:xfrm>
          <a:prstGeom prst="line">
            <a:avLst/>
          </a:prstGeom>
          <a:ln w="25400">
            <a:solidFill>
              <a:schemeClr val="accent5"/>
            </a:solidFill>
            <a:miter/>
          </a:ln>
        </p:spPr>
        <p:txBody>
          <a:bodyPr lIns="45718" tIns="45718" rIns="45718" bIns="45718"/>
          <a:lstStyle/>
          <a:p>
            <a:endParaRP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Lst>
  <p:timing>
    <p:tnLst>
      <p:par>
        <p:cTn id="1" dur="indefinite" restart="never" nodeType="tmRoot"/>
      </p:par>
    </p:tnLst>
  </p:timing>
  <p:txStyles>
    <p:titleStyle>
      <a:lvl1pPr algn="l" defTabSz="609585"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900" b="0" i="0" kern="1200">
          <a:solidFill>
            <a:schemeClr val="bg2"/>
          </a:solidFill>
          <a:latin typeface="Arial" charset="0"/>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3980" r:id="rId34"/>
    <p:sldLayoutId id="2147483981" r:id="rId35"/>
  </p:sldLayoutIdLst>
  <p:timing>
    <p:tnLst>
      <p:par>
        <p:cTn id="1" dur="indefinite" restart="never" nodeType="tmRoot"/>
      </p:par>
    </p:tnLst>
  </p:timing>
  <p:hf hdr="0" dt="0"/>
  <p:txStyles>
    <p:titleStyle>
      <a:lvl1pPr algn="l" defTabSz="609570"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900" b="0" i="0" kern="1200">
          <a:solidFill>
            <a:schemeClr val="bg2"/>
          </a:solidFill>
          <a:latin typeface="Arial" charset="0"/>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Lst>
  <p:timing>
    <p:tnLst>
      <p:par>
        <p:cTn id="1" dur="indefinite" restart="never" nodeType="tmRoot"/>
      </p:par>
    </p:tnLst>
  </p:timing>
  <p:hf hdr="0" dt="0"/>
  <p:txStyles>
    <p:titleStyle>
      <a:lvl1pPr algn="l" defTabSz="609555"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55"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701"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9127"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906" indent="-224350"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70953"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1.emf"/></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3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 Id="rId3" Type="http://schemas.openxmlformats.org/officeDocument/2006/relationships/image" Target="../media/image40.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hyperlink" Target="https://github.com/ibm-cloud-architecture/refarch-privatecloud/blob/master/Sizing.m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6.emf"/></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kubernetes/ingress-nginx/blob/master/docs/user-guide/configmap.md" TargetMode="External"/><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5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51.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 Id="rId3" Type="http://schemas.openxmlformats.org/officeDocument/2006/relationships/image" Target="../media/image55.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 Id="rId3" Type="http://schemas.openxmlformats.org/officeDocument/2006/relationships/image" Target="../media/image24.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6.png"/><Relationship Id="rId3" Type="http://schemas.openxmlformats.org/officeDocument/2006/relationships/hyperlink" Target="http://ibm.biz/ICP-DT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2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8.emf"/></Relationships>
</file>

<file path=ppt/slides/_rels/slide9.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emf"/><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3" y="1468582"/>
            <a:ext cx="5486401" cy="4775585"/>
          </a:xfrm>
        </p:spPr>
        <p:txBody>
          <a:bodyPr/>
          <a:lstStyle/>
          <a:p>
            <a:r>
              <a:rPr lang="en-US" dirty="0" smtClean="0"/>
              <a:t>IBM Cloud Private</a:t>
            </a:r>
            <a:br>
              <a:rPr lang="en-US" dirty="0" smtClean="0"/>
            </a:br>
            <a:r>
              <a:rPr lang="en-US" dirty="0" smtClean="0"/>
              <a:t>Performance and Sizing</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11391900" cy="569975"/>
          </a:xfrm>
        </p:spPr>
        <p:txBody>
          <a:bodyPr/>
          <a:lstStyle/>
          <a:p>
            <a:r>
              <a:rPr lang="en-US" dirty="0" smtClean="0"/>
              <a:t>Polyglot </a:t>
            </a:r>
            <a:r>
              <a:rPr lang="en-US" dirty="0" err="1" smtClean="0"/>
              <a:t>Microservices</a:t>
            </a:r>
            <a:r>
              <a:rPr lang="en-US" dirty="0" smtClean="0"/>
              <a:t> Performance and Scalability on ICP</a:t>
            </a:r>
            <a:br>
              <a:rPr lang="en-US" dirty="0" smtClean="0"/>
            </a:b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10</a:t>
            </a:fld>
            <a:endParaRPr lang="en-US"/>
          </a:p>
        </p:txBody>
      </p:sp>
      <p:sp>
        <p:nvSpPr>
          <p:cNvPr id="6" name="TextBox 5"/>
          <p:cNvSpPr txBox="1"/>
          <p:nvPr/>
        </p:nvSpPr>
        <p:spPr>
          <a:xfrm>
            <a:off x="156781" y="1866901"/>
            <a:ext cx="2389844" cy="4991099"/>
          </a:xfrm>
          <a:prstGeom prst="rect">
            <a:avLst/>
          </a:prstGeom>
          <a:noFill/>
        </p:spPr>
        <p:txBody>
          <a:bodyPr wrap="square" rtlCol="0" anchor="ctr">
            <a:noAutofit/>
          </a:bodyPr>
          <a:lstStyle/>
          <a:p>
            <a:r>
              <a:rPr lang="en-US" dirty="0" smtClean="0"/>
              <a:t>The </a:t>
            </a:r>
            <a:r>
              <a:rPr lang="en-US" dirty="0"/>
              <a:t>services here are deployed within the same </a:t>
            </a:r>
            <a:r>
              <a:rPr lang="en-US" dirty="0" smtClean="0"/>
              <a:t>cluster</a:t>
            </a:r>
          </a:p>
          <a:p>
            <a:endParaRPr lang="en-US" dirty="0"/>
          </a:p>
          <a:p>
            <a:r>
              <a:rPr lang="en-US" dirty="0"/>
              <a:t>The inability of the application to scale (green line) shows the overall degradation that can </a:t>
            </a:r>
            <a:r>
              <a:rPr lang="en-US" dirty="0" smtClean="0"/>
              <a:t>occur</a:t>
            </a:r>
          </a:p>
          <a:p>
            <a:endParaRPr lang="en-US" dirty="0"/>
          </a:p>
          <a:p>
            <a:r>
              <a:rPr lang="en-US" dirty="0"/>
              <a:t>These principles still apply as we consider locating the MongoDB externally to the cluster</a:t>
            </a:r>
          </a:p>
        </p:txBody>
      </p:sp>
      <p:pic>
        <p:nvPicPr>
          <p:cNvPr id="9" name="Picture 8"/>
          <p:cNvPicPr>
            <a:picLocks noChangeAspect="1"/>
          </p:cNvPicPr>
          <p:nvPr/>
        </p:nvPicPr>
        <p:blipFill>
          <a:blip r:embed="rId3"/>
          <a:stretch>
            <a:fillRect/>
          </a:stretch>
        </p:blipFill>
        <p:spPr>
          <a:xfrm>
            <a:off x="2546625" y="1866901"/>
            <a:ext cx="9645376" cy="4991100"/>
          </a:xfrm>
          <a:prstGeom prst="rect">
            <a:avLst/>
          </a:prstGeom>
        </p:spPr>
      </p:pic>
      <p:sp>
        <p:nvSpPr>
          <p:cNvPr id="3" name="Rectangle 2"/>
          <p:cNvSpPr/>
          <p:nvPr/>
        </p:nvSpPr>
        <p:spPr>
          <a:xfrm>
            <a:off x="2546625" y="920572"/>
            <a:ext cx="9645376" cy="646331"/>
          </a:xfrm>
          <a:prstGeom prst="rect">
            <a:avLst/>
          </a:prstGeom>
        </p:spPr>
        <p:txBody>
          <a:bodyPr wrap="square">
            <a:spAutoFit/>
          </a:bodyPr>
          <a:lstStyle/>
          <a:p>
            <a:r>
              <a:rPr lang="en-US" dirty="0"/>
              <a:t>The test being run in this example is a </a:t>
            </a:r>
            <a:r>
              <a:rPr lang="en-US" dirty="0" err="1"/>
              <a:t>node.js</a:t>
            </a:r>
            <a:r>
              <a:rPr lang="en-US" dirty="0"/>
              <a:t> application accessing a MongoDB data service</a:t>
            </a:r>
          </a:p>
          <a:p>
            <a:r>
              <a:rPr lang="en-US" dirty="0"/>
              <a:t>We are comparing ”No” and ”Auto” scaling on the </a:t>
            </a:r>
            <a:r>
              <a:rPr lang="en-US" dirty="0" err="1"/>
              <a:t>node.js</a:t>
            </a:r>
            <a:r>
              <a:rPr lang="en-US" dirty="0"/>
              <a:t> service</a:t>
            </a:r>
          </a:p>
        </p:txBody>
      </p:sp>
    </p:spTree>
    <p:extLst>
      <p:ext uri="{BB962C8B-B14F-4D97-AF65-F5344CB8AC3E}">
        <p14:creationId xmlns:p14="http://schemas.microsoft.com/office/powerpoint/2010/main" val="1553764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11795082" cy="608075"/>
          </a:xfrm>
        </p:spPr>
        <p:txBody>
          <a:bodyPr/>
          <a:lstStyle/>
          <a:p>
            <a:r>
              <a:rPr lang="en-US" dirty="0" smtClean="0"/>
              <a:t>Importance of POD Auto-Scaling on Application Performance</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11</a:t>
            </a:fld>
            <a:endParaRPr lang="en-US"/>
          </a:p>
        </p:txBody>
      </p:sp>
      <p:sp>
        <p:nvSpPr>
          <p:cNvPr id="6" name="TextBox 5"/>
          <p:cNvSpPr txBox="1"/>
          <p:nvPr/>
        </p:nvSpPr>
        <p:spPr>
          <a:xfrm>
            <a:off x="156781" y="1308100"/>
            <a:ext cx="3119819" cy="5452529"/>
          </a:xfrm>
          <a:prstGeom prst="rect">
            <a:avLst/>
          </a:prstGeom>
          <a:noFill/>
        </p:spPr>
        <p:txBody>
          <a:bodyPr wrap="square" rtlCol="0" anchor="ctr">
            <a:noAutofit/>
          </a:bodyPr>
          <a:lstStyle/>
          <a:p>
            <a:r>
              <a:rPr lang="en-US" dirty="0"/>
              <a:t>The top chart shows no pod auto-scaling and the bottom chart is with </a:t>
            </a:r>
            <a:r>
              <a:rPr lang="en-US" dirty="0" smtClean="0"/>
              <a:t>auto-scaling</a:t>
            </a:r>
          </a:p>
          <a:p>
            <a:endParaRPr lang="en-US" dirty="0"/>
          </a:p>
          <a:p>
            <a:r>
              <a:rPr lang="en-US" dirty="0"/>
              <a:t>Top Chart:  </a:t>
            </a:r>
            <a:r>
              <a:rPr lang="en-US" dirty="0" smtClean="0"/>
              <a:t>Blue line </a:t>
            </a:r>
            <a:r>
              <a:rPr lang="en-US" dirty="0"/>
              <a:t>shows a pod where the customer service is </a:t>
            </a:r>
            <a:r>
              <a:rPr lang="en-US" dirty="0" smtClean="0"/>
              <a:t>deployed</a:t>
            </a:r>
          </a:p>
          <a:p>
            <a:endParaRPr lang="en-US" dirty="0"/>
          </a:p>
          <a:p>
            <a:r>
              <a:rPr lang="en-US" dirty="0"/>
              <a:t>Top Chart:  </a:t>
            </a:r>
            <a:r>
              <a:rPr lang="en-US" dirty="0" smtClean="0"/>
              <a:t>Performance </a:t>
            </a:r>
            <a:r>
              <a:rPr lang="en-US" dirty="0"/>
              <a:t>is for the most part pegged and demonstrates typical </a:t>
            </a:r>
            <a:r>
              <a:rPr lang="en-US" dirty="0" err="1"/>
              <a:t>node.js</a:t>
            </a:r>
            <a:r>
              <a:rPr lang="en-US" dirty="0"/>
              <a:t> </a:t>
            </a:r>
            <a:r>
              <a:rPr lang="en-US" dirty="0" smtClean="0"/>
              <a:t>behavior</a:t>
            </a:r>
          </a:p>
          <a:p>
            <a:endParaRPr lang="en-US" dirty="0"/>
          </a:p>
          <a:p>
            <a:r>
              <a:rPr lang="en-US" dirty="0"/>
              <a:t>Top Chart:  Unable to push beyond ~100 </a:t>
            </a:r>
            <a:r>
              <a:rPr lang="en-US" dirty="0" smtClean="0"/>
              <a:t>threads</a:t>
            </a:r>
          </a:p>
          <a:p>
            <a:endParaRPr lang="en-US" dirty="0"/>
          </a:p>
          <a:p>
            <a:r>
              <a:rPr lang="en-US" dirty="0"/>
              <a:t>Bottom Chart:  </a:t>
            </a:r>
            <a:r>
              <a:rPr lang="en-US" dirty="0" smtClean="0"/>
              <a:t>Much better </a:t>
            </a:r>
            <a:r>
              <a:rPr lang="en-US" dirty="0"/>
              <a:t>performance as the </a:t>
            </a:r>
            <a:r>
              <a:rPr lang="en-US" dirty="0" smtClean="0"/>
              <a:t>app </a:t>
            </a:r>
            <a:r>
              <a:rPr lang="en-US" dirty="0"/>
              <a:t>scales to match demand</a:t>
            </a:r>
          </a:p>
        </p:txBody>
      </p:sp>
      <p:pic>
        <p:nvPicPr>
          <p:cNvPr id="7" name="Picture 6"/>
          <p:cNvPicPr>
            <a:picLocks noChangeAspect="1"/>
          </p:cNvPicPr>
          <p:nvPr/>
        </p:nvPicPr>
        <p:blipFill>
          <a:blip r:embed="rId3"/>
          <a:stretch>
            <a:fillRect/>
          </a:stretch>
        </p:blipFill>
        <p:spPr>
          <a:xfrm>
            <a:off x="3379992" y="1308100"/>
            <a:ext cx="8812008" cy="2950834"/>
          </a:xfrm>
          <a:prstGeom prst="rect">
            <a:avLst/>
          </a:prstGeom>
        </p:spPr>
      </p:pic>
      <p:pic>
        <p:nvPicPr>
          <p:cNvPr id="8" name="Picture 7"/>
          <p:cNvPicPr>
            <a:picLocks noChangeAspect="1"/>
          </p:cNvPicPr>
          <p:nvPr/>
        </p:nvPicPr>
        <p:blipFill>
          <a:blip r:embed="rId4"/>
          <a:stretch>
            <a:fillRect/>
          </a:stretch>
        </p:blipFill>
        <p:spPr>
          <a:xfrm>
            <a:off x="3379992" y="4342700"/>
            <a:ext cx="8846890" cy="2532230"/>
          </a:xfrm>
          <a:prstGeom prst="rect">
            <a:avLst/>
          </a:prstGeom>
        </p:spPr>
      </p:pic>
    </p:spTree>
    <p:extLst>
      <p:ext uri="{BB962C8B-B14F-4D97-AF65-F5344CB8AC3E}">
        <p14:creationId xmlns:p14="http://schemas.microsoft.com/office/powerpoint/2010/main" val="721526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8839200" cy="900175"/>
          </a:xfrm>
        </p:spPr>
        <p:txBody>
          <a:bodyPr/>
          <a:lstStyle/>
          <a:p>
            <a:r>
              <a:rPr lang="en-US" dirty="0" smtClean="0"/>
              <a:t>Compare On Premise v. Public Data Service</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12</a:t>
            </a:fld>
            <a:endParaRPr lang="en-US"/>
          </a:p>
        </p:txBody>
      </p:sp>
      <p:sp>
        <p:nvSpPr>
          <p:cNvPr id="6" name="TextBox 5"/>
          <p:cNvSpPr txBox="1"/>
          <p:nvPr/>
        </p:nvSpPr>
        <p:spPr>
          <a:xfrm>
            <a:off x="9220200" y="2171701"/>
            <a:ext cx="2857500" cy="4686300"/>
          </a:xfrm>
          <a:prstGeom prst="rect">
            <a:avLst/>
          </a:prstGeom>
          <a:noFill/>
        </p:spPr>
        <p:txBody>
          <a:bodyPr wrap="square" rtlCol="0" anchor="ctr">
            <a:noAutofit/>
          </a:bodyPr>
          <a:lstStyle/>
          <a:p>
            <a:r>
              <a:rPr lang="en-US" dirty="0" smtClean="0"/>
              <a:t>Shows </a:t>
            </a:r>
            <a:r>
              <a:rPr lang="en-US" dirty="0"/>
              <a:t>the impact of network latency introduced with the public data service (Compose MongoDB</a:t>
            </a:r>
            <a:r>
              <a:rPr lang="en-US" dirty="0" smtClean="0"/>
              <a:t>)</a:t>
            </a:r>
          </a:p>
          <a:p>
            <a:endParaRPr lang="en-US" dirty="0"/>
          </a:p>
          <a:p>
            <a:r>
              <a:rPr lang="en-US" dirty="0"/>
              <a:t>We see linear scaling in the public scenario with lower performance throughout as compared to the on premise configuration</a:t>
            </a:r>
          </a:p>
        </p:txBody>
      </p:sp>
      <p:pic>
        <p:nvPicPr>
          <p:cNvPr id="7" name="Picture 6"/>
          <p:cNvPicPr>
            <a:picLocks noChangeAspect="1"/>
          </p:cNvPicPr>
          <p:nvPr/>
        </p:nvPicPr>
        <p:blipFill>
          <a:blip r:embed="rId3"/>
          <a:stretch>
            <a:fillRect/>
          </a:stretch>
        </p:blipFill>
        <p:spPr>
          <a:xfrm>
            <a:off x="0" y="2171701"/>
            <a:ext cx="9056345" cy="4686300"/>
          </a:xfrm>
          <a:prstGeom prst="rect">
            <a:avLst/>
          </a:prstGeom>
        </p:spPr>
      </p:pic>
      <p:sp>
        <p:nvSpPr>
          <p:cNvPr id="3" name="Rectangle 2"/>
          <p:cNvSpPr/>
          <p:nvPr/>
        </p:nvSpPr>
        <p:spPr>
          <a:xfrm>
            <a:off x="1632523" y="1494867"/>
            <a:ext cx="5400837" cy="400110"/>
          </a:xfrm>
          <a:prstGeom prst="rect">
            <a:avLst/>
          </a:prstGeom>
        </p:spPr>
        <p:txBody>
          <a:bodyPr wrap="none">
            <a:spAutoFit/>
          </a:bodyPr>
          <a:lstStyle/>
          <a:p>
            <a:r>
              <a:rPr lang="en-US" sz="2000"/>
              <a:t>Both workloads are shown using auto-scaling</a:t>
            </a:r>
            <a:endParaRPr lang="en-US" sz="2000" dirty="0"/>
          </a:p>
        </p:txBody>
      </p:sp>
    </p:spTree>
    <p:extLst>
      <p:ext uri="{BB962C8B-B14F-4D97-AF65-F5344CB8AC3E}">
        <p14:creationId xmlns:p14="http://schemas.microsoft.com/office/powerpoint/2010/main" val="200681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8559800" cy="760475"/>
          </a:xfrm>
        </p:spPr>
        <p:txBody>
          <a:bodyPr/>
          <a:lstStyle/>
          <a:p>
            <a:r>
              <a:rPr lang="en-US" dirty="0" smtClean="0"/>
              <a:t>ICP Performance:  MongoDB on ICP Cluster</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13</a:t>
            </a:fld>
            <a:endParaRPr lang="en-US"/>
          </a:p>
        </p:txBody>
      </p:sp>
      <p:sp>
        <p:nvSpPr>
          <p:cNvPr id="6" name="TextBox 5"/>
          <p:cNvSpPr txBox="1"/>
          <p:nvPr/>
        </p:nvSpPr>
        <p:spPr>
          <a:xfrm>
            <a:off x="8275961" y="2179039"/>
            <a:ext cx="3611239" cy="4678962"/>
          </a:xfrm>
          <a:prstGeom prst="rect">
            <a:avLst/>
          </a:prstGeom>
          <a:noFill/>
        </p:spPr>
        <p:txBody>
          <a:bodyPr wrap="square" rtlCol="0" anchor="ctr">
            <a:noAutofit/>
          </a:bodyPr>
          <a:lstStyle/>
          <a:p>
            <a:r>
              <a:rPr lang="en-US" dirty="0" smtClean="0"/>
              <a:t>The </a:t>
            </a:r>
            <a:r>
              <a:rPr lang="en-US" dirty="0"/>
              <a:t>Yellow line shows the throughput of the polyglot application as load is </a:t>
            </a:r>
            <a:r>
              <a:rPr lang="en-US" dirty="0" smtClean="0"/>
              <a:t>increased</a:t>
            </a:r>
          </a:p>
          <a:p>
            <a:endParaRPr lang="en-US" dirty="0"/>
          </a:p>
          <a:p>
            <a:r>
              <a:rPr lang="en-US" dirty="0"/>
              <a:t>The Red line shows the associated MongoDB pod CPU </a:t>
            </a:r>
            <a:r>
              <a:rPr lang="en-US" dirty="0" smtClean="0"/>
              <a:t>activity</a:t>
            </a:r>
          </a:p>
          <a:p>
            <a:endParaRPr lang="en-US" dirty="0"/>
          </a:p>
          <a:p>
            <a:r>
              <a:rPr lang="en-US" dirty="0"/>
              <a:t>The remaining (purple) represents the 3 worker nodes in this cluster (saturates at ~400% CPU</a:t>
            </a:r>
            <a:r>
              <a:rPr lang="en-US" dirty="0" smtClean="0"/>
              <a:t>)</a:t>
            </a:r>
          </a:p>
          <a:p>
            <a:endParaRPr lang="en-US" dirty="0"/>
          </a:p>
          <a:p>
            <a:r>
              <a:rPr lang="en-US" dirty="0"/>
              <a:t>Maximum performance would occur by separating the workload for MongoDB</a:t>
            </a:r>
          </a:p>
        </p:txBody>
      </p:sp>
      <p:pic>
        <p:nvPicPr>
          <p:cNvPr id="3" name="Picture 2"/>
          <p:cNvPicPr>
            <a:picLocks noChangeAspect="1"/>
          </p:cNvPicPr>
          <p:nvPr/>
        </p:nvPicPr>
        <p:blipFill>
          <a:blip r:embed="rId3"/>
          <a:stretch>
            <a:fillRect/>
          </a:stretch>
        </p:blipFill>
        <p:spPr>
          <a:xfrm>
            <a:off x="0" y="2171701"/>
            <a:ext cx="8136262" cy="4686300"/>
          </a:xfrm>
          <a:prstGeom prst="rect">
            <a:avLst/>
          </a:prstGeom>
        </p:spPr>
      </p:pic>
      <p:sp>
        <p:nvSpPr>
          <p:cNvPr id="5" name="Rectangle 4"/>
          <p:cNvSpPr/>
          <p:nvPr/>
        </p:nvSpPr>
        <p:spPr>
          <a:xfrm>
            <a:off x="266700" y="855600"/>
            <a:ext cx="8077200" cy="1015663"/>
          </a:xfrm>
          <a:prstGeom prst="rect">
            <a:avLst/>
          </a:prstGeom>
        </p:spPr>
        <p:txBody>
          <a:bodyPr wrap="square">
            <a:spAutoFit/>
          </a:bodyPr>
          <a:lstStyle/>
          <a:p>
            <a:r>
              <a:rPr lang="en-US" sz="2000" dirty="0" smtClean="0"/>
              <a:t>Consider polyglot </a:t>
            </a:r>
            <a:r>
              <a:rPr lang="en-US" sz="2000" dirty="0" err="1"/>
              <a:t>microservices</a:t>
            </a:r>
            <a:r>
              <a:rPr lang="en-US" sz="2000" dirty="0"/>
              <a:t> with MongoDB deployed via Helm locally into the same </a:t>
            </a:r>
            <a:r>
              <a:rPr lang="en-US" sz="2000" dirty="0" smtClean="0"/>
              <a:t>cluster</a:t>
            </a:r>
            <a:endParaRPr lang="en-US" sz="2000" dirty="0"/>
          </a:p>
          <a:p>
            <a:r>
              <a:rPr lang="en-US" sz="2000" dirty="0"/>
              <a:t>Placement of the DB is crucial for scalability of the overall application</a:t>
            </a:r>
          </a:p>
        </p:txBody>
      </p:sp>
    </p:spTree>
    <p:extLst>
      <p:ext uri="{BB962C8B-B14F-4D97-AF65-F5344CB8AC3E}">
        <p14:creationId xmlns:p14="http://schemas.microsoft.com/office/powerpoint/2010/main" val="98283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Network Intensive Application Performance on ICP</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14</a:t>
            </a:fld>
            <a:endParaRPr lang="en-US"/>
          </a:p>
        </p:txBody>
      </p:sp>
      <p:sp>
        <p:nvSpPr>
          <p:cNvPr id="6" name="TextBox 5"/>
          <p:cNvSpPr txBox="1"/>
          <p:nvPr/>
        </p:nvSpPr>
        <p:spPr>
          <a:xfrm>
            <a:off x="156781" y="1409700"/>
            <a:ext cx="2679061" cy="5448300"/>
          </a:xfrm>
          <a:prstGeom prst="rect">
            <a:avLst/>
          </a:prstGeom>
          <a:noFill/>
        </p:spPr>
        <p:txBody>
          <a:bodyPr wrap="square" rtlCol="0" anchor="ctr">
            <a:noAutofit/>
          </a:bodyPr>
          <a:lstStyle/>
          <a:p>
            <a:r>
              <a:rPr lang="en-US" dirty="0" smtClean="0"/>
              <a:t>For </a:t>
            </a:r>
            <a:r>
              <a:rPr lang="en-US" dirty="0"/>
              <a:t>network intensive virtualized workloads migrating to ICP we may require 1/3 more compute to support the same transaction load (as network resources transition to CPU</a:t>
            </a:r>
            <a:r>
              <a:rPr lang="en-US" dirty="0" smtClean="0"/>
              <a:t>)</a:t>
            </a:r>
          </a:p>
          <a:p>
            <a:endParaRPr lang="en-US" dirty="0"/>
          </a:p>
          <a:p>
            <a:r>
              <a:rPr lang="en-US" dirty="0"/>
              <a:t>Docker networking overhead is the source for this </a:t>
            </a:r>
            <a:r>
              <a:rPr lang="en-US" dirty="0" smtClean="0"/>
              <a:t>load</a:t>
            </a:r>
          </a:p>
          <a:p>
            <a:endParaRPr lang="en-US" dirty="0"/>
          </a:p>
          <a:p>
            <a:r>
              <a:rPr lang="en-US" dirty="0" smtClean="0"/>
              <a:t>Add </a:t>
            </a:r>
            <a:r>
              <a:rPr lang="en-US" dirty="0"/>
              <a:t>an additional 25% capacity for Management / Master nodes and 30% for the running the application</a:t>
            </a:r>
          </a:p>
        </p:txBody>
      </p:sp>
      <p:pic>
        <p:nvPicPr>
          <p:cNvPr id="7" name="Picture 6"/>
          <p:cNvPicPr>
            <a:picLocks noChangeAspect="1"/>
          </p:cNvPicPr>
          <p:nvPr/>
        </p:nvPicPr>
        <p:blipFill>
          <a:blip r:embed="rId3"/>
          <a:stretch>
            <a:fillRect/>
          </a:stretch>
        </p:blipFill>
        <p:spPr>
          <a:xfrm>
            <a:off x="2835842" y="1409700"/>
            <a:ext cx="9356158" cy="5448300"/>
          </a:xfrm>
          <a:prstGeom prst="rect">
            <a:avLst/>
          </a:prstGeom>
        </p:spPr>
      </p:pic>
      <p:sp>
        <p:nvSpPr>
          <p:cNvPr id="3" name="Rectangle 2"/>
          <p:cNvSpPr/>
          <p:nvPr/>
        </p:nvSpPr>
        <p:spPr>
          <a:xfrm>
            <a:off x="6413500" y="629335"/>
            <a:ext cx="6096000" cy="646331"/>
          </a:xfrm>
          <a:prstGeom prst="rect">
            <a:avLst/>
          </a:prstGeom>
        </p:spPr>
        <p:txBody>
          <a:bodyPr>
            <a:spAutoFit/>
          </a:bodyPr>
          <a:lstStyle/>
          <a:p>
            <a:r>
              <a:rPr lang="en-US"/>
              <a:t>Consider the moving of a legacy application that is network intensive to IBM Cloud Private</a:t>
            </a:r>
            <a:endParaRPr lang="en-US" dirty="0"/>
          </a:p>
        </p:txBody>
      </p:sp>
    </p:spTree>
    <p:extLst>
      <p:ext uri="{BB962C8B-B14F-4D97-AF65-F5344CB8AC3E}">
        <p14:creationId xmlns:p14="http://schemas.microsoft.com/office/powerpoint/2010/main" val="438717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Java EE Application Performance on ICP</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15</a:t>
            </a:fld>
            <a:endParaRPr lang="en-US"/>
          </a:p>
        </p:txBody>
      </p:sp>
      <p:sp>
        <p:nvSpPr>
          <p:cNvPr id="6" name="TextBox 5"/>
          <p:cNvSpPr txBox="1"/>
          <p:nvPr/>
        </p:nvSpPr>
        <p:spPr>
          <a:xfrm>
            <a:off x="156782" y="1587502"/>
            <a:ext cx="2607244" cy="5270498"/>
          </a:xfrm>
          <a:prstGeom prst="rect">
            <a:avLst/>
          </a:prstGeom>
          <a:noFill/>
        </p:spPr>
        <p:txBody>
          <a:bodyPr wrap="square" rtlCol="0" anchor="ctr">
            <a:noAutofit/>
          </a:bodyPr>
          <a:lstStyle/>
          <a:p>
            <a:r>
              <a:rPr lang="en-US" dirty="0"/>
              <a:t>For a Java EE 7 workload migrating from on premise virtualized environment to ICP we require an additional 25% capacity to support similar transaction load (this includes the control plane masters, management, </a:t>
            </a:r>
            <a:r>
              <a:rPr lang="en-US"/>
              <a:t>etc</a:t>
            </a:r>
            <a:r>
              <a:rPr lang="en-US" smtClean="0"/>
              <a:t>.)</a:t>
            </a:r>
          </a:p>
          <a:p>
            <a:endParaRPr lang="en-US" dirty="0"/>
          </a:p>
          <a:p>
            <a:r>
              <a:rPr lang="en-US" dirty="0"/>
              <a:t>This is once again due mostly to Docker networking overhead</a:t>
            </a:r>
          </a:p>
        </p:txBody>
      </p:sp>
      <p:pic>
        <p:nvPicPr>
          <p:cNvPr id="8" name="Picture 7"/>
          <p:cNvPicPr>
            <a:picLocks noChangeAspect="1"/>
          </p:cNvPicPr>
          <p:nvPr/>
        </p:nvPicPr>
        <p:blipFill>
          <a:blip r:embed="rId3"/>
          <a:stretch>
            <a:fillRect/>
          </a:stretch>
        </p:blipFill>
        <p:spPr>
          <a:xfrm>
            <a:off x="2764025" y="1587501"/>
            <a:ext cx="9427976" cy="5270500"/>
          </a:xfrm>
          <a:prstGeom prst="rect">
            <a:avLst/>
          </a:prstGeom>
        </p:spPr>
      </p:pic>
    </p:spTree>
    <p:extLst>
      <p:ext uri="{BB962C8B-B14F-4D97-AF65-F5344CB8AC3E}">
        <p14:creationId xmlns:p14="http://schemas.microsoft.com/office/powerpoint/2010/main" val="1207729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9601200" cy="6027740"/>
          </a:xfrm>
        </p:spPr>
        <p:txBody>
          <a:bodyPr/>
          <a:lstStyle/>
          <a:p>
            <a:r>
              <a:rPr lang="en-US" dirty="0" smtClean="0"/>
              <a:t>Cloud Native Application Performance on ICP</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16</a:t>
            </a:fld>
            <a:endParaRPr lang="en-US"/>
          </a:p>
        </p:txBody>
      </p:sp>
      <p:sp>
        <p:nvSpPr>
          <p:cNvPr id="6" name="TextBox 5"/>
          <p:cNvSpPr txBox="1"/>
          <p:nvPr/>
        </p:nvSpPr>
        <p:spPr>
          <a:xfrm>
            <a:off x="165100" y="1650999"/>
            <a:ext cx="2844800" cy="5207001"/>
          </a:xfrm>
          <a:prstGeom prst="rect">
            <a:avLst/>
          </a:prstGeom>
          <a:noFill/>
        </p:spPr>
        <p:txBody>
          <a:bodyPr wrap="square" rtlCol="0" anchor="ctr">
            <a:noAutofit/>
          </a:bodyPr>
          <a:lstStyle/>
          <a:p>
            <a:r>
              <a:rPr lang="en-US" dirty="0"/>
              <a:t>For cloud native </a:t>
            </a:r>
            <a:r>
              <a:rPr lang="en-US" dirty="0" err="1"/>
              <a:t>microservices</a:t>
            </a:r>
            <a:r>
              <a:rPr lang="en-US" dirty="0"/>
              <a:t> migrating to ICP from virtualized infrastructure require ~7% additional </a:t>
            </a:r>
            <a:r>
              <a:rPr lang="en-US" dirty="0" smtClean="0"/>
              <a:t>capacity</a:t>
            </a:r>
          </a:p>
          <a:p>
            <a:endParaRPr lang="en-US" dirty="0"/>
          </a:p>
          <a:p>
            <a:r>
              <a:rPr lang="en-US" dirty="0" smtClean="0"/>
              <a:t>Does not </a:t>
            </a:r>
            <a:r>
              <a:rPr lang="en-US" dirty="0"/>
              <a:t>include the cluster overhead of ~25% infrastructure increase for the control plane </a:t>
            </a:r>
            <a:r>
              <a:rPr lang="en-US" dirty="0" smtClean="0"/>
              <a:t>(Master / Management)</a:t>
            </a:r>
          </a:p>
          <a:p>
            <a:endParaRPr lang="en-US" dirty="0"/>
          </a:p>
          <a:p>
            <a:r>
              <a:rPr lang="en-US" dirty="0" smtClean="0"/>
              <a:t>Due </a:t>
            </a:r>
            <a:r>
              <a:rPr lang="en-US" dirty="0"/>
              <a:t>mostly to Docker networking overhead</a:t>
            </a:r>
          </a:p>
        </p:txBody>
      </p:sp>
      <p:pic>
        <p:nvPicPr>
          <p:cNvPr id="7" name="Picture 6"/>
          <p:cNvPicPr>
            <a:picLocks noChangeAspect="1"/>
          </p:cNvPicPr>
          <p:nvPr/>
        </p:nvPicPr>
        <p:blipFill>
          <a:blip r:embed="rId3"/>
          <a:stretch>
            <a:fillRect/>
          </a:stretch>
        </p:blipFill>
        <p:spPr>
          <a:xfrm>
            <a:off x="3014609" y="1707751"/>
            <a:ext cx="9177391" cy="5150250"/>
          </a:xfrm>
          <a:prstGeom prst="rect">
            <a:avLst/>
          </a:prstGeom>
        </p:spPr>
      </p:pic>
    </p:spTree>
    <p:extLst>
      <p:ext uri="{BB962C8B-B14F-4D97-AF65-F5344CB8AC3E}">
        <p14:creationId xmlns:p14="http://schemas.microsoft.com/office/powerpoint/2010/main" val="29390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8191500" cy="811275"/>
          </a:xfrm>
        </p:spPr>
        <p:txBody>
          <a:bodyPr/>
          <a:lstStyle/>
          <a:p>
            <a:r>
              <a:rPr lang="en-US" dirty="0" smtClean="0"/>
              <a:t>Reason for Additional Overhead on ICP</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17</a:t>
            </a:fld>
            <a:endParaRPr lang="en-US"/>
          </a:p>
        </p:txBody>
      </p:sp>
      <p:sp>
        <p:nvSpPr>
          <p:cNvPr id="6" name="TextBox 5"/>
          <p:cNvSpPr txBox="1"/>
          <p:nvPr/>
        </p:nvSpPr>
        <p:spPr>
          <a:xfrm>
            <a:off x="156781" y="1778001"/>
            <a:ext cx="3014657" cy="5080000"/>
          </a:xfrm>
          <a:prstGeom prst="rect">
            <a:avLst/>
          </a:prstGeom>
          <a:noFill/>
        </p:spPr>
        <p:txBody>
          <a:bodyPr wrap="square" rtlCol="0" anchor="ctr">
            <a:noAutofit/>
          </a:bodyPr>
          <a:lstStyle/>
          <a:p>
            <a:r>
              <a:rPr lang="en-US" dirty="0" smtClean="0"/>
              <a:t>We </a:t>
            </a:r>
            <a:r>
              <a:rPr lang="en-US" dirty="0"/>
              <a:t>see overhead from Docker </a:t>
            </a:r>
            <a:r>
              <a:rPr lang="en-US" dirty="0" smtClean="0"/>
              <a:t>networking</a:t>
            </a:r>
          </a:p>
          <a:p>
            <a:endParaRPr lang="en-US" dirty="0"/>
          </a:p>
          <a:p>
            <a:r>
              <a:rPr lang="en-US" dirty="0"/>
              <a:t>Inefficient handling of software and networking transaction are manifested in higher CPU </a:t>
            </a:r>
            <a:r>
              <a:rPr lang="en-US" dirty="0" smtClean="0"/>
              <a:t>utilization</a:t>
            </a:r>
          </a:p>
          <a:p>
            <a:endParaRPr lang="en-US" dirty="0"/>
          </a:p>
          <a:p>
            <a:r>
              <a:rPr lang="en-US" dirty="0"/>
              <a:t>This behavior is currently being worked from the platform perspective</a:t>
            </a:r>
          </a:p>
        </p:txBody>
      </p:sp>
      <p:pic>
        <p:nvPicPr>
          <p:cNvPr id="8" name="Picture 7"/>
          <p:cNvPicPr>
            <a:picLocks noChangeAspect="1"/>
          </p:cNvPicPr>
          <p:nvPr/>
        </p:nvPicPr>
        <p:blipFill>
          <a:blip r:embed="rId3"/>
          <a:stretch>
            <a:fillRect/>
          </a:stretch>
        </p:blipFill>
        <p:spPr>
          <a:xfrm>
            <a:off x="3171438" y="1778000"/>
            <a:ext cx="9020562" cy="5080000"/>
          </a:xfrm>
          <a:prstGeom prst="rect">
            <a:avLst/>
          </a:prstGeom>
        </p:spPr>
      </p:pic>
      <p:sp>
        <p:nvSpPr>
          <p:cNvPr id="3" name="Rectangle 2"/>
          <p:cNvSpPr/>
          <p:nvPr/>
        </p:nvSpPr>
        <p:spPr>
          <a:xfrm>
            <a:off x="3425438" y="1131668"/>
            <a:ext cx="8525262" cy="369332"/>
          </a:xfrm>
          <a:prstGeom prst="rect">
            <a:avLst/>
          </a:prstGeom>
        </p:spPr>
        <p:txBody>
          <a:bodyPr wrap="square">
            <a:spAutoFit/>
          </a:bodyPr>
          <a:lstStyle/>
          <a:p>
            <a:pPr algn="ctr"/>
            <a:r>
              <a:rPr lang="en-US"/>
              <a:t>Compare Docker on virtualized infrastructure with virtualized alone</a:t>
            </a:r>
            <a:endParaRPr lang="en-US" dirty="0"/>
          </a:p>
        </p:txBody>
      </p:sp>
    </p:spTree>
    <p:extLst>
      <p:ext uri="{BB962C8B-B14F-4D97-AF65-F5344CB8AC3E}">
        <p14:creationId xmlns:p14="http://schemas.microsoft.com/office/powerpoint/2010/main" val="454022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10985500" cy="609885"/>
          </a:xfrm>
        </p:spPr>
        <p:txBody>
          <a:bodyPr/>
          <a:lstStyle/>
          <a:p>
            <a:r>
              <a:rPr lang="en-US" dirty="0" smtClean="0"/>
              <a:t>Choosing a Topology</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Sizing Your Deployment</a:t>
            </a:r>
            <a:endParaRPr lang="en-US" dirty="0"/>
          </a:p>
        </p:txBody>
      </p:sp>
    </p:spTree>
    <p:extLst>
      <p:ext uri="{BB962C8B-B14F-4D97-AF65-F5344CB8AC3E}">
        <p14:creationId xmlns:p14="http://schemas.microsoft.com/office/powerpoint/2010/main" val="82578506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512763" y="971550"/>
            <a:ext cx="11679237" cy="667186"/>
          </a:xfrm>
        </p:spPr>
        <p:txBody>
          <a:bodyPr/>
          <a:lstStyle/>
          <a:p>
            <a:r>
              <a:rPr lang="en-US" sz="2600" dirty="0" smtClean="0">
                <a:solidFill>
                  <a:srgbClr val="000000"/>
                </a:solidFill>
                <a:latin typeface="IBM Plex Sans" panose="020B0503050000000000" pitchFamily="34" charset="77"/>
              </a:rPr>
              <a:t>To accurately size you ICP cluster you must consider your workload</a:t>
            </a:r>
          </a:p>
          <a:p>
            <a:endParaRPr lang="en-US" sz="2600" dirty="0">
              <a:solidFill>
                <a:srgbClr val="000000"/>
              </a:solidFill>
              <a:latin typeface="IBM Plex Sans" panose="020B0503050000000000" pitchFamily="34" charset="77"/>
            </a:endParaRPr>
          </a:p>
        </p:txBody>
      </p:sp>
      <p:sp>
        <p:nvSpPr>
          <p:cNvPr id="6"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Considering Capacity</a:t>
            </a:r>
            <a:endParaRPr kumimoji="0" lang="en-US" sz="3200" i="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9" name="Slide Number Placeholder 1">
            <a:extLst>
              <a:ext uri="{FF2B5EF4-FFF2-40B4-BE49-F238E27FC236}">
                <a16:creationId xmlns:a16="http://schemas.microsoft.com/office/drawing/2014/main" xmlns="" id="{5CE36814-E2BB-6C49-9AB8-4068D67BB89D}"/>
              </a:ext>
            </a:extLst>
          </p:cNvPr>
          <p:cNvSpPr txBox="1">
            <a:spLocks/>
          </p:cNvSpPr>
          <p:nvPr/>
        </p:nvSpPr>
        <p:spPr>
          <a:xfrm>
            <a:off x="9119092"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19</a:t>
            </a:fld>
            <a:endParaRPr lang="en-US" sz="800" dirty="0">
              <a:solidFill>
                <a:srgbClr val="000000"/>
              </a:solidFill>
              <a:latin typeface="IBM Plex Sans"/>
            </a:endParaRPr>
          </a:p>
        </p:txBody>
      </p:sp>
      <p:sp>
        <p:nvSpPr>
          <p:cNvPr id="12" name="Footer Placeholder 3">
            <a:extLst>
              <a:ext uri="{FF2B5EF4-FFF2-40B4-BE49-F238E27FC236}">
                <a16:creationId xmlns:a16="http://schemas.microsoft.com/office/drawing/2014/main" xmlns="" id="{2772353C-0151-1349-B3FF-920E9931F0C8}"/>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22" name="TextBox 21">
            <a:extLst>
              <a:ext uri="{FF2B5EF4-FFF2-40B4-BE49-F238E27FC236}">
                <a16:creationId xmlns:a16="http://schemas.microsoft.com/office/drawing/2014/main" xmlns="" id="{B50DD885-7325-2B44-8602-6228A8EE59F6}"/>
              </a:ext>
            </a:extLst>
          </p:cNvPr>
          <p:cNvSpPr txBox="1"/>
          <p:nvPr/>
        </p:nvSpPr>
        <p:spPr>
          <a:xfrm>
            <a:off x="512763" y="4640272"/>
            <a:ext cx="4584700" cy="166708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latin typeface="IBM Plex Sans"/>
                <a:ea typeface="+mn-ea"/>
                <a:cs typeface="+mn-cs"/>
              </a:rPr>
              <a:t>What are the current resource requirements to run your workloads and how are these requirements expected to change?</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pic>
        <p:nvPicPr>
          <p:cNvPr id="2" name="Picture 1"/>
          <p:cNvPicPr>
            <a:picLocks noChangeAspect="1"/>
          </p:cNvPicPr>
          <p:nvPr/>
        </p:nvPicPr>
        <p:blipFill>
          <a:blip r:embed="rId3"/>
          <a:stretch>
            <a:fillRect/>
          </a:stretch>
        </p:blipFill>
        <p:spPr>
          <a:xfrm>
            <a:off x="5243364" y="3365500"/>
            <a:ext cx="1563073" cy="1563073"/>
          </a:xfrm>
          <a:prstGeom prst="rect">
            <a:avLst/>
          </a:prstGeom>
        </p:spPr>
      </p:pic>
      <p:sp>
        <p:nvSpPr>
          <p:cNvPr id="26" name="TextBox 25">
            <a:extLst>
              <a:ext uri="{FF2B5EF4-FFF2-40B4-BE49-F238E27FC236}">
                <a16:creationId xmlns:a16="http://schemas.microsoft.com/office/drawing/2014/main" xmlns="" id="{B50DD885-7325-2B44-8602-6228A8EE59F6}"/>
              </a:ext>
            </a:extLst>
          </p:cNvPr>
          <p:cNvSpPr txBox="1"/>
          <p:nvPr/>
        </p:nvSpPr>
        <p:spPr>
          <a:xfrm>
            <a:off x="868364" y="2142098"/>
            <a:ext cx="4584700" cy="155360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noProof="0" dirty="0" smtClean="0">
                <a:latin typeface="IBM Plex Sans"/>
                <a:ea typeface="+mn-ea"/>
                <a:cs typeface="+mn-cs"/>
              </a:rPr>
              <a:t>What type of applications are you running?  Are they </a:t>
            </a:r>
            <a:r>
              <a:rPr lang="en-US" sz="2000" kern="1200" noProof="0" dirty="0" err="1" smtClean="0">
                <a:latin typeface="IBM Plex Sans"/>
                <a:ea typeface="+mn-ea"/>
                <a:cs typeface="+mn-cs"/>
              </a:rPr>
              <a:t>microservices</a:t>
            </a:r>
            <a:r>
              <a:rPr lang="en-US" sz="2000" kern="1200" dirty="0">
                <a:latin typeface="IBM Plex Sans"/>
                <a:ea typeface="+mn-ea"/>
                <a:cs typeface="+mn-cs"/>
              </a:rPr>
              <a:t> </a:t>
            </a:r>
            <a:r>
              <a:rPr lang="mr-IN" sz="2000" kern="1200" dirty="0" smtClean="0">
                <a:latin typeface="IBM Plex Sans"/>
                <a:ea typeface="+mn-ea"/>
                <a:cs typeface="+mn-cs"/>
              </a:rPr>
              <a:t>…</a:t>
            </a:r>
            <a:r>
              <a:rPr lang="en-US" sz="2000" kern="1200" dirty="0" smtClean="0">
                <a:latin typeface="IBM Plex Sans"/>
                <a:ea typeface="+mn-ea"/>
                <a:cs typeface="+mn-cs"/>
              </a:rPr>
              <a:t> which frameworks / runtimes </a:t>
            </a:r>
            <a:r>
              <a:rPr lang="mr-IN" sz="2000" kern="1200" dirty="0" smtClean="0">
                <a:latin typeface="IBM Plex Sans"/>
                <a:ea typeface="+mn-ea"/>
                <a:cs typeface="+mn-cs"/>
              </a:rPr>
              <a:t>…</a:t>
            </a:r>
            <a:r>
              <a:rPr lang="en-US" sz="2000" kern="1200" dirty="0" smtClean="0">
                <a:latin typeface="IBM Plex Sans"/>
                <a:ea typeface="+mn-ea"/>
                <a:cs typeface="+mn-cs"/>
              </a:rPr>
              <a:t> ?</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sp>
        <p:nvSpPr>
          <p:cNvPr id="27" name="TextBox 26">
            <a:extLst>
              <a:ext uri="{FF2B5EF4-FFF2-40B4-BE49-F238E27FC236}">
                <a16:creationId xmlns:a16="http://schemas.microsoft.com/office/drawing/2014/main" xmlns="" id="{B50DD885-7325-2B44-8602-6228A8EE59F6}"/>
              </a:ext>
            </a:extLst>
          </p:cNvPr>
          <p:cNvSpPr txBox="1"/>
          <p:nvPr/>
        </p:nvSpPr>
        <p:spPr>
          <a:xfrm>
            <a:off x="6927903" y="4147036"/>
            <a:ext cx="4730697" cy="205056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latin typeface="IBM Plex Sans"/>
                <a:ea typeface="+mn-ea"/>
                <a:cs typeface="+mn-cs"/>
              </a:rPr>
              <a:t>Do your applications require persistent or external storage?  What type of performance is required for this storage?  How many instances of persistent volumes of each type are required?</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sp>
        <p:nvSpPr>
          <p:cNvPr id="28" name="TextBox 27">
            <a:extLst>
              <a:ext uri="{FF2B5EF4-FFF2-40B4-BE49-F238E27FC236}">
                <a16:creationId xmlns:a16="http://schemas.microsoft.com/office/drawing/2014/main" xmlns="" id="{B50DD885-7325-2B44-8602-6228A8EE59F6}"/>
              </a:ext>
            </a:extLst>
          </p:cNvPr>
          <p:cNvSpPr txBox="1"/>
          <p:nvPr/>
        </p:nvSpPr>
        <p:spPr>
          <a:xfrm>
            <a:off x="6806437" y="1638736"/>
            <a:ext cx="4268789" cy="17203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latin typeface="IBM Plex Sans"/>
                <a:ea typeface="+mn-ea"/>
                <a:cs typeface="+mn-cs"/>
              </a:rPr>
              <a:t>Are you running any large containers that require large compute / memory footprints?</a:t>
            </a:r>
            <a:endParaRPr kumimoji="0" lang="en-US" sz="2000" i="0" u="none" strike="noStrike" kern="1200" cap="none" spc="0" normalizeH="0" baseline="0" noProof="0" dirty="0" smtClean="0">
              <a:ln>
                <a:noFill/>
              </a:ln>
              <a:solidFill>
                <a:srgbClr val="000000"/>
              </a:solidFill>
              <a:effectLst/>
              <a:uLnTx/>
              <a:uFillTx/>
              <a:latin typeface="IBM Plex Sans"/>
              <a:ea typeface="+mn-ea"/>
              <a:cs typeface="+mn-cs"/>
            </a:endParaRPr>
          </a:p>
        </p:txBody>
      </p:sp>
      <p:cxnSp>
        <p:nvCxnSpPr>
          <p:cNvPr id="7" name="Straight Connector 6"/>
          <p:cNvCxnSpPr/>
          <p:nvPr/>
        </p:nvCxnSpPr>
        <p:spPr>
          <a:xfrm flipV="1">
            <a:off x="6352381" y="2671158"/>
            <a:ext cx="454056" cy="621178"/>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4673600" y="3231158"/>
            <a:ext cx="776263" cy="415377"/>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265919" y="4037340"/>
            <a:ext cx="622919" cy="420360"/>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751277" y="4147036"/>
            <a:ext cx="789541" cy="781537"/>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375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a:t>
            </a:fld>
            <a:endParaRPr lang="en-US"/>
          </a:p>
        </p:txBody>
      </p:sp>
      <p:sp>
        <p:nvSpPr>
          <p:cNvPr id="3" name="Footer Placeholder 2"/>
          <p:cNvSpPr>
            <a:spLocks noGrp="1"/>
          </p:cNvSpPr>
          <p:nvPr>
            <p:ph type="ftr" sz="quarter" idx="11"/>
          </p:nvPr>
        </p:nvSpPr>
        <p:spPr/>
        <p:txBody>
          <a:bodyPr/>
          <a:lstStyle/>
          <a:p>
            <a:r>
              <a:rPr lang="de-DE" smtClean="0"/>
              <a:t>IBM Cloud / SIW Material 1.1 &amp; 1.2 non-DT/ 25 April 2018 / © 2018 IBM Corporation</a:t>
            </a:r>
            <a:endParaRPr lang="en-US"/>
          </a:p>
        </p:txBody>
      </p:sp>
      <p:sp>
        <p:nvSpPr>
          <p:cNvPr id="5" name="TextBox 4"/>
          <p:cNvSpPr txBox="1"/>
          <p:nvPr/>
        </p:nvSpPr>
        <p:spPr>
          <a:xfrm>
            <a:off x="488107" y="581660"/>
            <a:ext cx="9399388" cy="5247640"/>
          </a:xfrm>
          <a:prstGeom prst="rect">
            <a:avLst/>
          </a:prstGeom>
          <a:noFill/>
        </p:spPr>
        <p:txBody>
          <a:bodyPr wrap="square" rtlCol="0" anchor="ctr">
            <a:noAutofit/>
          </a:bodyPr>
          <a:lstStyle/>
          <a:p>
            <a:r>
              <a:rPr lang="en-US" sz="3600" dirty="0">
                <a:solidFill>
                  <a:schemeClr val="bg2"/>
                </a:solidFill>
              </a:rPr>
              <a:t>ICP Performance Analysis</a:t>
            </a:r>
            <a:endParaRPr lang="en-US" sz="3600" dirty="0" smtClean="0">
              <a:solidFill>
                <a:schemeClr val="bg2"/>
              </a:solidFill>
            </a:endParaRPr>
          </a:p>
          <a:p>
            <a:r>
              <a:rPr lang="en-US" sz="2400" dirty="0" smtClean="0">
                <a:solidFill>
                  <a:schemeClr val="bg2"/>
                </a:solidFill>
              </a:rPr>
              <a:t>Performance </a:t>
            </a:r>
            <a:r>
              <a:rPr lang="en-US" sz="2400" dirty="0">
                <a:solidFill>
                  <a:schemeClr val="bg2"/>
                </a:solidFill>
              </a:rPr>
              <a:t>is analyzed based upon 3 representative application architectures</a:t>
            </a:r>
          </a:p>
          <a:p>
            <a:r>
              <a:rPr lang="en-US" sz="2400" dirty="0">
                <a:solidFill>
                  <a:schemeClr val="bg2"/>
                </a:solidFill>
              </a:rPr>
              <a:t>General performance analysis</a:t>
            </a:r>
          </a:p>
          <a:p>
            <a:endParaRPr lang="en-US" sz="2400" dirty="0">
              <a:solidFill>
                <a:schemeClr val="bg2"/>
              </a:solidFill>
            </a:endParaRPr>
          </a:p>
          <a:p>
            <a:r>
              <a:rPr lang="en-US" sz="3600" dirty="0" smtClean="0">
                <a:solidFill>
                  <a:schemeClr val="bg2"/>
                </a:solidFill>
              </a:rPr>
              <a:t>Sizing your Deployment</a:t>
            </a:r>
          </a:p>
          <a:p>
            <a:endParaRPr lang="en-US" sz="2400" dirty="0">
              <a:solidFill>
                <a:schemeClr val="bg2"/>
              </a:solidFill>
            </a:endParaRPr>
          </a:p>
          <a:p>
            <a:r>
              <a:rPr lang="en-US" sz="3600" dirty="0" smtClean="0">
                <a:solidFill>
                  <a:schemeClr val="bg2"/>
                </a:solidFill>
              </a:rPr>
              <a:t>Tuning your Cluster</a:t>
            </a:r>
          </a:p>
        </p:txBody>
      </p:sp>
    </p:spTree>
    <p:extLst>
      <p:ext uri="{BB962C8B-B14F-4D97-AF65-F5344CB8AC3E}">
        <p14:creationId xmlns:p14="http://schemas.microsoft.com/office/powerpoint/2010/main" val="832839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20</a:t>
            </a:fld>
            <a:endParaRPr lang="en-US"/>
          </a:p>
        </p:txBody>
      </p:sp>
      <p:sp>
        <p:nvSpPr>
          <p:cNvPr id="4" name="Title 3"/>
          <p:cNvSpPr>
            <a:spLocks noGrp="1"/>
          </p:cNvSpPr>
          <p:nvPr>
            <p:ph type="title"/>
          </p:nvPr>
        </p:nvSpPr>
        <p:spPr/>
        <p:txBody>
          <a:bodyPr/>
          <a:lstStyle/>
          <a:p>
            <a:r>
              <a:rPr lang="en-US" dirty="0" smtClean="0"/>
              <a:t>The Sandbox</a:t>
            </a:r>
            <a:br>
              <a:rPr lang="en-US" dirty="0" smtClean="0"/>
            </a:br>
            <a:endParaRPr lang="en-US" dirty="0"/>
          </a:p>
        </p:txBody>
      </p:sp>
      <p:sp>
        <p:nvSpPr>
          <p:cNvPr id="6" name="TextBox 5"/>
          <p:cNvSpPr txBox="1"/>
          <p:nvPr/>
        </p:nvSpPr>
        <p:spPr>
          <a:xfrm>
            <a:off x="228600" y="2365249"/>
            <a:ext cx="3670300" cy="3802305"/>
          </a:xfrm>
          <a:prstGeom prst="rect">
            <a:avLst/>
          </a:prstGeom>
          <a:noFill/>
        </p:spPr>
        <p:txBody>
          <a:bodyPr wrap="square" rtlCol="0" anchor="ctr">
            <a:noAutofit/>
          </a:bodyPr>
          <a:lstStyle/>
          <a:p>
            <a:r>
              <a:rPr lang="en-US" sz="2000" dirty="0" smtClean="0"/>
              <a:t>Assumptions</a:t>
            </a:r>
          </a:p>
          <a:p>
            <a:pPr marL="342900" indent="-342900">
              <a:buFont typeface="Arial" charset="0"/>
              <a:buChar char="•"/>
            </a:pPr>
            <a:r>
              <a:rPr lang="en-US" dirty="0" smtClean="0"/>
              <a:t>Resiliency is a secondary consideration</a:t>
            </a:r>
          </a:p>
          <a:p>
            <a:pPr marL="342900" indent="-342900">
              <a:buFont typeface="Arial" charset="0"/>
              <a:buChar char="•"/>
            </a:pPr>
            <a:r>
              <a:rPr lang="en-US" dirty="0" smtClean="0"/>
              <a:t>Maximum pod size is small</a:t>
            </a:r>
          </a:p>
          <a:p>
            <a:pPr marL="342900" indent="-342900">
              <a:buFont typeface="Arial" charset="0"/>
              <a:buChar char="•"/>
            </a:pPr>
            <a:r>
              <a:rPr lang="en-US" dirty="0" smtClean="0"/>
              <a:t>Small amount of workload</a:t>
            </a:r>
          </a:p>
          <a:p>
            <a:pPr marL="342900" indent="-342900">
              <a:buFont typeface="Arial" charset="0"/>
              <a:buChar char="•"/>
            </a:pPr>
            <a:r>
              <a:rPr lang="en-US" dirty="0" smtClean="0"/>
              <a:t>Vulnerability is not a concern</a:t>
            </a:r>
            <a:endParaRPr lang="en-US" dirty="0"/>
          </a:p>
          <a:p>
            <a:pPr marL="228594" indent="-228594">
              <a:buFont typeface="Arial" charset="0"/>
              <a:buChar char="•"/>
            </a:pP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421939779"/>
              </p:ext>
            </p:extLst>
          </p:nvPr>
        </p:nvGraphicFramePr>
        <p:xfrm>
          <a:off x="4229100" y="3077319"/>
          <a:ext cx="7493000" cy="2001520"/>
        </p:xfrm>
        <a:graphic>
          <a:graphicData uri="http://schemas.openxmlformats.org/drawingml/2006/table">
            <a:tbl>
              <a:tblPr firstRow="1" bandRow="1">
                <a:tableStyleId>{5940675A-B579-460E-94D1-54222C63F5DA}</a:tableStyleId>
              </a:tblPr>
              <a:tblGrid>
                <a:gridCol w="1803003"/>
                <a:gridCol w="1194197"/>
                <a:gridCol w="1498600"/>
                <a:gridCol w="1498600"/>
                <a:gridCol w="1498600"/>
              </a:tblGrid>
              <a:tr h="370840">
                <a:tc>
                  <a:txBody>
                    <a:bodyPr/>
                    <a:lstStyle/>
                    <a:p>
                      <a:r>
                        <a:rPr lang="en-US" sz="1600" baseline="0" dirty="0" smtClean="0">
                          <a:solidFill>
                            <a:schemeClr val="bg2"/>
                          </a:solidFill>
                        </a:rPr>
                        <a:t>Role</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Count</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vCPU / Core</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Memory (GB)</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Storage (GB)</a:t>
                      </a:r>
                      <a:endParaRPr lang="en-US" sz="1600" dirty="0">
                        <a:solidFill>
                          <a:schemeClr val="bg2"/>
                        </a:solidFill>
                      </a:endParaRPr>
                    </a:p>
                  </a:txBody>
                  <a:tcPr>
                    <a:solidFill>
                      <a:schemeClr val="tx1"/>
                    </a:solidFill>
                  </a:tcPr>
                </a:tc>
              </a:tr>
              <a:tr h="370840">
                <a:tc>
                  <a:txBody>
                    <a:bodyPr/>
                    <a:lstStyle/>
                    <a:p>
                      <a:r>
                        <a:rPr lang="en-US" sz="1400" dirty="0" smtClean="0"/>
                        <a:t>Master</a:t>
                      </a:r>
                      <a:r>
                        <a:rPr lang="en-US" sz="1400" baseline="0" dirty="0" smtClean="0"/>
                        <a:t>, Boot, Management, </a:t>
                      </a:r>
                      <a:r>
                        <a:rPr lang="en-US" sz="1400" baseline="0" dirty="0" err="1" smtClean="0"/>
                        <a:t>etcd</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250</a:t>
                      </a:r>
                      <a:endParaRPr lang="en-US" sz="1400" dirty="0"/>
                    </a:p>
                  </a:txBody>
                  <a:tcPr/>
                </a:tc>
              </a:tr>
              <a:tr h="370840">
                <a:tc>
                  <a:txBody>
                    <a:bodyPr/>
                    <a:lstStyle/>
                    <a:p>
                      <a:r>
                        <a:rPr lang="en-US" sz="1400" dirty="0" smtClean="0"/>
                        <a:t>Proxy</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140</a:t>
                      </a:r>
                      <a:endParaRPr lang="en-US" sz="1400" dirty="0"/>
                    </a:p>
                  </a:txBody>
                  <a:tcPr/>
                </a:tc>
              </a:tr>
              <a:tr h="370840">
                <a:tc>
                  <a:txBody>
                    <a:bodyPr/>
                    <a:lstStyle/>
                    <a:p>
                      <a:r>
                        <a:rPr lang="en-US" sz="1400" dirty="0" smtClean="0"/>
                        <a:t>Worker</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200</a:t>
                      </a:r>
                      <a:endParaRPr lang="en-US" sz="1400" dirty="0"/>
                    </a:p>
                  </a:txBody>
                  <a:tcPr/>
                </a:tc>
              </a:tr>
              <a:tr h="370840">
                <a:tc>
                  <a:txBody>
                    <a:bodyPr/>
                    <a:lstStyle/>
                    <a:p>
                      <a:r>
                        <a:rPr lang="en-US" sz="1400" dirty="0" smtClean="0"/>
                        <a:t>NFS</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300</a:t>
                      </a:r>
                      <a:endParaRPr lang="en-US" sz="1400" dirty="0"/>
                    </a:p>
                  </a:txBody>
                  <a:tcPr/>
                </a:tc>
              </a:tr>
            </a:tbl>
          </a:graphicData>
        </a:graphic>
      </p:graphicFrame>
    </p:spTree>
    <p:extLst>
      <p:ext uri="{BB962C8B-B14F-4D97-AF65-F5344CB8AC3E}">
        <p14:creationId xmlns:p14="http://schemas.microsoft.com/office/powerpoint/2010/main" val="2132623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21</a:t>
            </a:fld>
            <a:endParaRPr lang="en-US"/>
          </a:p>
        </p:txBody>
      </p:sp>
      <p:sp>
        <p:nvSpPr>
          <p:cNvPr id="4" name="Title 3"/>
          <p:cNvSpPr>
            <a:spLocks noGrp="1"/>
          </p:cNvSpPr>
          <p:nvPr>
            <p:ph type="title"/>
          </p:nvPr>
        </p:nvSpPr>
        <p:spPr/>
        <p:txBody>
          <a:bodyPr/>
          <a:lstStyle/>
          <a:p>
            <a:r>
              <a:rPr lang="en-US" dirty="0" smtClean="0"/>
              <a:t>Production Deployment</a:t>
            </a:r>
            <a:br>
              <a:rPr lang="en-US" dirty="0" smtClean="0"/>
            </a:br>
            <a:endParaRPr lang="en-US" dirty="0"/>
          </a:p>
        </p:txBody>
      </p:sp>
      <p:sp>
        <p:nvSpPr>
          <p:cNvPr id="6" name="TextBox 5"/>
          <p:cNvSpPr txBox="1"/>
          <p:nvPr/>
        </p:nvSpPr>
        <p:spPr>
          <a:xfrm>
            <a:off x="228600" y="2365249"/>
            <a:ext cx="3670300" cy="3802305"/>
          </a:xfrm>
          <a:prstGeom prst="rect">
            <a:avLst/>
          </a:prstGeom>
          <a:noFill/>
        </p:spPr>
        <p:txBody>
          <a:bodyPr wrap="square" rtlCol="0" anchor="ctr">
            <a:noAutofit/>
          </a:bodyPr>
          <a:lstStyle/>
          <a:p>
            <a:r>
              <a:rPr lang="en-US" sz="2000" u="sng" dirty="0" smtClean="0"/>
              <a:t>Assumptions</a:t>
            </a:r>
          </a:p>
          <a:p>
            <a:pPr marL="342900" indent="-342900">
              <a:buFont typeface="Arial" charset="0"/>
              <a:buChar char="•"/>
            </a:pPr>
            <a:r>
              <a:rPr lang="en-US" dirty="0" smtClean="0"/>
              <a:t>This is one possible starting point</a:t>
            </a:r>
          </a:p>
          <a:p>
            <a:pPr marL="342900" indent="-342900">
              <a:buFont typeface="Arial" charset="0"/>
              <a:buChar char="•"/>
            </a:pPr>
            <a:r>
              <a:rPr lang="en-US" dirty="0" smtClean="0"/>
              <a:t>Storage must be sized as its own exercise</a:t>
            </a:r>
          </a:p>
          <a:p>
            <a:pPr marL="342900" indent="-342900">
              <a:buFont typeface="Arial" charset="0"/>
              <a:buChar char="•"/>
            </a:pPr>
            <a:r>
              <a:rPr lang="en-US" dirty="0" err="1" smtClean="0"/>
              <a:t>Etcd</a:t>
            </a:r>
            <a:r>
              <a:rPr lang="en-US" dirty="0" smtClean="0"/>
              <a:t> should be broken out when worker nodes surpass 50</a:t>
            </a:r>
          </a:p>
          <a:p>
            <a:pPr marL="342900" indent="-342900">
              <a:buFont typeface="Arial" charset="0"/>
              <a:buChar char="•"/>
            </a:pPr>
            <a:r>
              <a:rPr lang="en-US" dirty="0" smtClean="0"/>
              <a:t>The number and specific size of worker nodes depends heavily on the personality of your </a:t>
            </a:r>
            <a:r>
              <a:rPr lang="en-US" dirty="0" smtClean="0"/>
              <a:t>workload</a:t>
            </a:r>
            <a:endParaRPr lang="en-US" dirty="0"/>
          </a:p>
          <a:p>
            <a:pPr marL="228594" indent="-228594">
              <a:buFont typeface="Arial" charset="0"/>
              <a:buChar char="•"/>
            </a:pP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952354150"/>
              </p:ext>
            </p:extLst>
          </p:nvPr>
        </p:nvGraphicFramePr>
        <p:xfrm>
          <a:off x="4178300" y="2661121"/>
          <a:ext cx="7493000" cy="2966720"/>
        </p:xfrm>
        <a:graphic>
          <a:graphicData uri="http://schemas.openxmlformats.org/drawingml/2006/table">
            <a:tbl>
              <a:tblPr firstRow="1" bandRow="1">
                <a:tableStyleId>{5940675A-B579-460E-94D1-54222C63F5DA}</a:tableStyleId>
              </a:tblPr>
              <a:tblGrid>
                <a:gridCol w="1892300"/>
                <a:gridCol w="1104900"/>
                <a:gridCol w="1498600"/>
                <a:gridCol w="1498600"/>
                <a:gridCol w="1498600"/>
              </a:tblGrid>
              <a:tr h="370840">
                <a:tc>
                  <a:txBody>
                    <a:bodyPr/>
                    <a:lstStyle/>
                    <a:p>
                      <a:r>
                        <a:rPr lang="en-US" sz="1600" baseline="0" dirty="0" smtClean="0">
                          <a:solidFill>
                            <a:schemeClr val="bg2"/>
                          </a:solidFill>
                        </a:rPr>
                        <a:t>Role</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Count</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vCPU / Core</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Memory (GB)</a:t>
                      </a:r>
                      <a:endParaRPr lang="en-US" sz="1600" dirty="0">
                        <a:solidFill>
                          <a:schemeClr val="bg2"/>
                        </a:solidFill>
                      </a:endParaRPr>
                    </a:p>
                  </a:txBody>
                  <a:tcPr>
                    <a:solidFill>
                      <a:schemeClr val="tx1"/>
                    </a:solidFill>
                  </a:tcPr>
                </a:tc>
                <a:tc>
                  <a:txBody>
                    <a:bodyPr/>
                    <a:lstStyle/>
                    <a:p>
                      <a:pPr algn="ctr"/>
                      <a:r>
                        <a:rPr lang="en-US" sz="1600" dirty="0" smtClean="0">
                          <a:solidFill>
                            <a:schemeClr val="bg2"/>
                          </a:solidFill>
                        </a:rPr>
                        <a:t>Storage (GB)</a:t>
                      </a:r>
                      <a:endParaRPr lang="en-US" sz="1600" dirty="0">
                        <a:solidFill>
                          <a:schemeClr val="bg2"/>
                        </a:solidFill>
                      </a:endParaRPr>
                    </a:p>
                  </a:txBody>
                  <a:tcPr>
                    <a:solidFill>
                      <a:schemeClr val="tx1"/>
                    </a:solidFill>
                  </a:tcPr>
                </a:tc>
              </a:tr>
              <a:tr h="370840">
                <a:tc>
                  <a:txBody>
                    <a:bodyPr/>
                    <a:lstStyle/>
                    <a:p>
                      <a:r>
                        <a:rPr lang="en-US" sz="1400" dirty="0" smtClean="0"/>
                        <a:t>Boot</a:t>
                      </a:r>
                      <a:endParaRPr lang="en-US" sz="1400" dirty="0"/>
                    </a:p>
                  </a:txBody>
                  <a:tcPr/>
                </a:tc>
                <a:tc>
                  <a:txBody>
                    <a:bodyPr/>
                    <a:lstStyle/>
                    <a:p>
                      <a:pPr algn="ctr"/>
                      <a:r>
                        <a:rPr lang="en-US" sz="1400" dirty="0" smtClean="0"/>
                        <a:t>1</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150</a:t>
                      </a:r>
                      <a:endParaRPr lang="en-US" sz="1400" dirty="0"/>
                    </a:p>
                  </a:txBody>
                  <a:tcPr/>
                </a:tc>
              </a:tr>
              <a:tr h="370840">
                <a:tc>
                  <a:txBody>
                    <a:bodyPr/>
                    <a:lstStyle/>
                    <a:p>
                      <a:r>
                        <a:rPr lang="en-US" sz="1400" dirty="0" smtClean="0"/>
                        <a:t>Master</a:t>
                      </a:r>
                      <a:endParaRPr lang="en-US" sz="1400" dirty="0"/>
                    </a:p>
                  </a:txBody>
                  <a:tcPr/>
                </a:tc>
                <a:tc>
                  <a:txBody>
                    <a:bodyPr/>
                    <a:lstStyle/>
                    <a:p>
                      <a:pPr algn="ctr"/>
                      <a:r>
                        <a:rPr lang="en-US" sz="1400" dirty="0" smtClean="0"/>
                        <a:t>3 or 5</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32</a:t>
                      </a:r>
                      <a:endParaRPr lang="en-US" sz="1400" dirty="0"/>
                    </a:p>
                  </a:txBody>
                  <a:tcPr/>
                </a:tc>
                <a:tc>
                  <a:txBody>
                    <a:bodyPr/>
                    <a:lstStyle/>
                    <a:p>
                      <a:pPr algn="ctr"/>
                      <a:r>
                        <a:rPr lang="en-US" sz="1400" dirty="0" smtClean="0"/>
                        <a:t>300</a:t>
                      </a:r>
                      <a:endParaRPr lang="en-US" sz="1400" dirty="0"/>
                    </a:p>
                  </a:txBody>
                  <a:tcPr/>
                </a:tc>
              </a:tr>
              <a:tr h="370840">
                <a:tc>
                  <a:txBody>
                    <a:bodyPr/>
                    <a:lstStyle/>
                    <a:p>
                      <a:r>
                        <a:rPr lang="en-US" sz="1400" dirty="0" err="1" smtClean="0"/>
                        <a:t>Etcd</a:t>
                      </a:r>
                      <a:endParaRPr lang="en-US" sz="1400" dirty="0"/>
                    </a:p>
                  </a:txBody>
                  <a:tcPr/>
                </a:tc>
                <a:tc>
                  <a:txBody>
                    <a:bodyPr/>
                    <a:lstStyle/>
                    <a:p>
                      <a:pPr algn="ctr"/>
                      <a:r>
                        <a:rPr lang="en-US" sz="1400" dirty="0" smtClean="0"/>
                        <a:t>1 - 3</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16</a:t>
                      </a:r>
                      <a:endParaRPr lang="en-US" sz="1400" dirty="0"/>
                    </a:p>
                  </a:txBody>
                  <a:tcPr/>
                </a:tc>
                <a:tc>
                  <a:txBody>
                    <a:bodyPr/>
                    <a:lstStyle/>
                    <a:p>
                      <a:pPr algn="ctr"/>
                      <a:r>
                        <a:rPr lang="en-US" sz="1400" dirty="0" smtClean="0"/>
                        <a:t>150</a:t>
                      </a:r>
                      <a:endParaRPr lang="en-US" sz="1400" dirty="0"/>
                    </a:p>
                  </a:txBody>
                  <a:tcPr/>
                </a:tc>
              </a:tr>
              <a:tr h="370840">
                <a:tc>
                  <a:txBody>
                    <a:bodyPr/>
                    <a:lstStyle/>
                    <a:p>
                      <a:r>
                        <a:rPr lang="en-US" sz="1400" dirty="0" smtClean="0"/>
                        <a:t>Management</a:t>
                      </a:r>
                      <a:endParaRPr lang="en-US" sz="1400" dirty="0"/>
                    </a:p>
                  </a:txBody>
                  <a:tcPr/>
                </a:tc>
                <a:tc>
                  <a:txBody>
                    <a:bodyPr/>
                    <a:lstStyle/>
                    <a:p>
                      <a:pPr algn="ctr"/>
                      <a:r>
                        <a:rPr lang="en-US" sz="1400" dirty="0" smtClean="0"/>
                        <a:t>2 or 3</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32</a:t>
                      </a:r>
                      <a:endParaRPr lang="en-US" sz="1400" dirty="0"/>
                    </a:p>
                  </a:txBody>
                  <a:tcPr/>
                </a:tc>
                <a:tc>
                  <a:txBody>
                    <a:bodyPr/>
                    <a:lstStyle/>
                    <a:p>
                      <a:pPr algn="ctr"/>
                      <a:r>
                        <a:rPr lang="en-US" sz="1400" dirty="0" smtClean="0"/>
                        <a:t>300</a:t>
                      </a:r>
                      <a:endParaRPr lang="en-US" sz="1400" dirty="0"/>
                    </a:p>
                  </a:txBody>
                  <a:tcPr/>
                </a:tc>
              </a:tr>
              <a:tr h="370840">
                <a:tc>
                  <a:txBody>
                    <a:bodyPr/>
                    <a:lstStyle/>
                    <a:p>
                      <a:r>
                        <a:rPr lang="en-US" sz="1400" dirty="0" smtClean="0"/>
                        <a:t>Proxy</a:t>
                      </a:r>
                      <a:endParaRPr lang="en-US" sz="1400" dirty="0"/>
                    </a:p>
                  </a:txBody>
                  <a:tcPr/>
                </a:tc>
                <a:tc>
                  <a:txBody>
                    <a:bodyPr/>
                    <a:lstStyle/>
                    <a:p>
                      <a:pPr algn="ctr"/>
                      <a:r>
                        <a:rPr lang="en-US" sz="1400" dirty="0" smtClean="0"/>
                        <a:t>3</a:t>
                      </a:r>
                      <a:endParaRPr lang="en-US" sz="1400" dirty="0"/>
                    </a:p>
                  </a:txBody>
                  <a:tcPr/>
                </a:tc>
                <a:tc>
                  <a:txBody>
                    <a:bodyPr/>
                    <a:lstStyle/>
                    <a:p>
                      <a:pPr algn="ctr"/>
                      <a:r>
                        <a:rPr lang="en-US" sz="1400" dirty="0" smtClean="0"/>
                        <a:t>4</a:t>
                      </a:r>
                      <a:endParaRPr lang="en-US" sz="1400" dirty="0"/>
                    </a:p>
                  </a:txBody>
                  <a:tcPr/>
                </a:tc>
                <a:tc>
                  <a:txBody>
                    <a:bodyPr/>
                    <a:lstStyle/>
                    <a:p>
                      <a:pPr algn="ctr"/>
                      <a:r>
                        <a:rPr lang="en-US" sz="1400" dirty="0" smtClean="0"/>
                        <a:t>16</a:t>
                      </a:r>
                      <a:endParaRPr lang="en-US" sz="1400" dirty="0"/>
                    </a:p>
                  </a:txBody>
                  <a:tcPr/>
                </a:tc>
                <a:tc>
                  <a:txBody>
                    <a:bodyPr/>
                    <a:lstStyle/>
                    <a:p>
                      <a:pPr algn="ctr"/>
                      <a:r>
                        <a:rPr lang="en-US" sz="1400" dirty="0" smtClean="0"/>
                        <a:t>250</a:t>
                      </a:r>
                      <a:endParaRPr lang="en-US" sz="1400" dirty="0"/>
                    </a:p>
                  </a:txBody>
                  <a:tcPr/>
                </a:tc>
              </a:tr>
              <a:tr h="370840">
                <a:tc>
                  <a:txBody>
                    <a:bodyPr/>
                    <a:lstStyle/>
                    <a:p>
                      <a:r>
                        <a:rPr lang="en-US" sz="1400" dirty="0" smtClean="0"/>
                        <a:t>Vulnerability</a:t>
                      </a:r>
                      <a:r>
                        <a:rPr lang="en-US" sz="1400" baseline="0" dirty="0" smtClean="0"/>
                        <a:t> Advisor</a:t>
                      </a:r>
                      <a:endParaRPr lang="en-US" sz="1400" dirty="0"/>
                    </a:p>
                  </a:txBody>
                  <a:tcPr/>
                </a:tc>
                <a:tc>
                  <a:txBody>
                    <a:bodyPr/>
                    <a:lstStyle/>
                    <a:p>
                      <a:pPr algn="ctr"/>
                      <a:r>
                        <a:rPr lang="en-US" sz="1400" dirty="0" smtClean="0"/>
                        <a:t>1 - 3</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32</a:t>
                      </a:r>
                      <a:endParaRPr lang="en-US" sz="1400" dirty="0"/>
                    </a:p>
                  </a:txBody>
                  <a:tcPr/>
                </a:tc>
                <a:tc>
                  <a:txBody>
                    <a:bodyPr/>
                    <a:lstStyle/>
                    <a:p>
                      <a:pPr algn="ctr"/>
                      <a:r>
                        <a:rPr lang="en-US" sz="1400" dirty="0" smtClean="0"/>
                        <a:t>500</a:t>
                      </a:r>
                      <a:endParaRPr lang="en-US" sz="1400" dirty="0"/>
                    </a:p>
                  </a:txBody>
                  <a:tcPr/>
                </a:tc>
              </a:tr>
              <a:tr h="370840">
                <a:tc>
                  <a:txBody>
                    <a:bodyPr/>
                    <a:lstStyle/>
                    <a:p>
                      <a:r>
                        <a:rPr lang="en-US" sz="1400" dirty="0" smtClean="0"/>
                        <a:t>Worker</a:t>
                      </a:r>
                      <a:endParaRPr lang="en-US" sz="1400" dirty="0"/>
                    </a:p>
                  </a:txBody>
                  <a:tcPr/>
                </a:tc>
                <a:tc>
                  <a:txBody>
                    <a:bodyPr/>
                    <a:lstStyle/>
                    <a:p>
                      <a:pPr algn="ctr"/>
                      <a:r>
                        <a:rPr lang="en-US" sz="1400" dirty="0" smtClean="0"/>
                        <a:t>5+</a:t>
                      </a:r>
                      <a:endParaRPr lang="en-US" sz="1400" dirty="0"/>
                    </a:p>
                  </a:txBody>
                  <a:tcPr/>
                </a:tc>
                <a:tc>
                  <a:txBody>
                    <a:bodyPr/>
                    <a:lstStyle/>
                    <a:p>
                      <a:pPr algn="ctr"/>
                      <a:r>
                        <a:rPr lang="en-US" sz="1400" dirty="0" smtClean="0"/>
                        <a:t>8</a:t>
                      </a:r>
                      <a:endParaRPr lang="en-US" sz="1400" dirty="0"/>
                    </a:p>
                  </a:txBody>
                  <a:tcPr/>
                </a:tc>
                <a:tc>
                  <a:txBody>
                    <a:bodyPr/>
                    <a:lstStyle/>
                    <a:p>
                      <a:pPr algn="ctr"/>
                      <a:r>
                        <a:rPr lang="en-US" sz="1400" dirty="0" smtClean="0"/>
                        <a:t>32</a:t>
                      </a:r>
                      <a:endParaRPr lang="en-US" sz="1400" dirty="0"/>
                    </a:p>
                  </a:txBody>
                  <a:tcPr/>
                </a:tc>
                <a:tc>
                  <a:txBody>
                    <a:bodyPr/>
                    <a:lstStyle/>
                    <a:p>
                      <a:pPr algn="ctr"/>
                      <a:r>
                        <a:rPr lang="en-US" sz="1400" dirty="0" smtClean="0"/>
                        <a:t>250</a:t>
                      </a:r>
                      <a:endParaRPr lang="en-US" sz="1400" dirty="0"/>
                    </a:p>
                  </a:txBody>
                  <a:tcPr/>
                </a:tc>
              </a:tr>
            </a:tbl>
          </a:graphicData>
        </a:graphic>
      </p:graphicFrame>
      <p:sp>
        <p:nvSpPr>
          <p:cNvPr id="5" name="Rectangle 4"/>
          <p:cNvSpPr/>
          <p:nvPr/>
        </p:nvSpPr>
        <p:spPr>
          <a:xfrm>
            <a:off x="228600" y="5880416"/>
            <a:ext cx="11658600" cy="646331"/>
          </a:xfrm>
          <a:prstGeom prst="rect">
            <a:avLst/>
          </a:prstGeom>
        </p:spPr>
        <p:txBody>
          <a:bodyPr wrap="square">
            <a:spAutoFit/>
          </a:bodyPr>
          <a:lstStyle/>
          <a:p>
            <a:r>
              <a:rPr lang="en-US" dirty="0" smtClean="0"/>
              <a:t>Since sizing best practices change regularly with </a:t>
            </a:r>
            <a:r>
              <a:rPr lang="en-US" dirty="0" err="1" smtClean="0"/>
              <a:t>practes</a:t>
            </a:r>
            <a:r>
              <a:rPr lang="en-US" dirty="0" smtClean="0"/>
              <a:t> and updates, please see this article for the most current shirt size guidelines </a:t>
            </a:r>
            <a:r>
              <a:rPr lang="en-US" sz="1600" dirty="0" smtClean="0">
                <a:hlinkClick r:id="rId3"/>
              </a:rPr>
              <a:t>https</a:t>
            </a:r>
            <a:r>
              <a:rPr lang="en-US" sz="1600" dirty="0">
                <a:hlinkClick r:id="rId3"/>
              </a:rPr>
              <a:t>://</a:t>
            </a:r>
            <a:r>
              <a:rPr lang="en-US" sz="1600" dirty="0" smtClean="0">
                <a:hlinkClick r:id="rId3"/>
              </a:rPr>
              <a:t>github.com/ibm-cloud-architecture/refarch-privatecloud/blob/master/Sizing.md</a:t>
            </a:r>
            <a:endParaRPr lang="en-US" sz="1600" dirty="0" smtClean="0"/>
          </a:p>
        </p:txBody>
      </p:sp>
    </p:spTree>
    <p:extLst>
      <p:ext uri="{BB962C8B-B14F-4D97-AF65-F5344CB8AC3E}">
        <p14:creationId xmlns:p14="http://schemas.microsoft.com/office/powerpoint/2010/main" val="550863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a16="http://schemas.microsoft.com/office/drawing/2014/main" xmlns=""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Externalizing your boot node alleviates some resource constraints during cluster installation</a:t>
            </a:r>
            <a:endParaRPr lang="en-US" sz="3200" b="1" dirty="0"/>
          </a:p>
        </p:txBody>
      </p:sp>
      <p:sp>
        <p:nvSpPr>
          <p:cNvPr id="5" name="Text Placeholder 4">
            <a:extLst>
              <a:ext uri="{FF2B5EF4-FFF2-40B4-BE49-F238E27FC236}">
                <a16:creationId xmlns:a16="http://schemas.microsoft.com/office/drawing/2014/main" xmlns="" id="{6BC799AB-7078-4144-858C-932CE5A42F35}"/>
              </a:ext>
            </a:extLst>
          </p:cNvPr>
          <p:cNvSpPr>
            <a:spLocks noGrp="1"/>
          </p:cNvSpPr>
          <p:nvPr>
            <p:ph type="body" sz="quarter" idx="13"/>
          </p:nvPr>
        </p:nvSpPr>
        <p:spPr>
          <a:xfrm>
            <a:off x="6389076" y="317500"/>
            <a:ext cx="5486400" cy="6209247"/>
          </a:xfrm>
        </p:spPr>
        <p:txBody>
          <a:bodyPr anchor="ctr"/>
          <a:lstStyle/>
          <a:p>
            <a:pPr>
              <a:spcBef>
                <a:spcPts val="533"/>
              </a:spcBef>
              <a:defRPr/>
            </a:pPr>
            <a:r>
              <a:rPr lang="en-US" sz="2400" b="1" dirty="0" smtClean="0">
                <a:solidFill>
                  <a:schemeClr val="bg2"/>
                </a:solidFill>
                <a:latin typeface="IBM Plex Sans" panose="020B0503050000000000" pitchFamily="34" charset="77"/>
                <a:ea typeface="IBM Plex Sans" charset="0"/>
                <a:cs typeface="IBM Plex Sans" charset="0"/>
                <a:sym typeface="Helvetica Neue"/>
              </a:rPr>
              <a:t>Boot Node Considerations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Externalize for deployment of cluster convenience</a:t>
            </a:r>
          </a:p>
          <a:p>
            <a:pPr>
              <a:spcBef>
                <a:spcPts val="533"/>
              </a:spcBef>
              <a:defRPr/>
            </a:pPr>
            <a:endParaRPr lang="en-US" sz="800" b="1" i="1" dirty="0">
              <a:solidFill>
                <a:schemeClr val="bg2"/>
              </a:solidFill>
              <a:latin typeface="IBM Plex Sans" panose="020B0503050000000000" pitchFamily="34" charset="77"/>
              <a:ea typeface="IBM Plex Sans" charset="0"/>
              <a:cs typeface="IBM Plex Sans" charset="0"/>
              <a:sym typeface="Helvetica Neue"/>
            </a:endParaRPr>
          </a:p>
          <a:p>
            <a:pPr marL="380990" indent="-380990">
              <a:buFont typeface="Arial" panose="020B0604020202020204" pitchFamily="34" charset="0"/>
              <a:buChar char="•"/>
            </a:pPr>
            <a:endParaRPr lang="en-US" dirty="0">
              <a:solidFill>
                <a:schemeClr val="bg2"/>
              </a:solidFill>
              <a:latin typeface="IBM Plex Sans" panose="020B0503050000000000" pitchFamily="34" charset="77"/>
            </a:endParaRPr>
          </a:p>
          <a:p>
            <a:pPr marL="380990" indent="-380990">
              <a:spcBef>
                <a:spcPts val="533"/>
              </a:spcBef>
              <a:buFont typeface="Arial" panose="020B0604020202020204" pitchFamily="34" charset="0"/>
              <a:buChar char="•"/>
              <a:defRPr/>
            </a:pPr>
            <a:endParaRPr lang="en-US" dirty="0">
              <a:solidFill>
                <a:schemeClr val="bg2"/>
              </a:solidFill>
              <a:latin typeface="IBM Plex Sans" panose="020B0503050000000000" pitchFamily="34" charset="77"/>
              <a:ea typeface="IBM Plex Sans" charset="0"/>
              <a:cs typeface="IBM Plex Sans" charset="0"/>
              <a:sym typeface="Helvetica Neue"/>
            </a:endParaRPr>
          </a:p>
          <a:p>
            <a:endParaRPr lang="en-US" dirty="0"/>
          </a:p>
        </p:txBody>
      </p:sp>
      <p:sp>
        <p:nvSpPr>
          <p:cNvPr id="2" name="TextBox 1">
            <a:extLst>
              <a:ext uri="{FF2B5EF4-FFF2-40B4-BE49-F238E27FC236}">
                <a16:creationId xmlns:a16="http://schemas.microsoft.com/office/drawing/2014/main" xmlns="" id="{0FB9E747-B831-AD48-8495-E8D8280EC947}"/>
              </a:ext>
            </a:extLst>
          </p:cNvPr>
          <p:cNvSpPr txBox="1"/>
          <p:nvPr/>
        </p:nvSpPr>
        <p:spPr>
          <a:xfrm>
            <a:off x="286167" y="144655"/>
            <a:ext cx="2255746" cy="615553"/>
          </a:xfrm>
          <a:prstGeom prst="rect">
            <a:avLst/>
          </a:prstGeom>
          <a:noFill/>
        </p:spPr>
        <p:txBody>
          <a:bodyPr wrap="none" rtlCol="0">
            <a:spAutoFit/>
          </a:bodyPr>
          <a:lstStyle/>
          <a:p>
            <a:r>
              <a:rPr lang="en-US" sz="3400" dirty="0" smtClean="0"/>
              <a:t>Boot Node</a:t>
            </a:r>
            <a:endParaRPr lang="en-US" sz="3400" dirty="0"/>
          </a:p>
        </p:txBody>
      </p:sp>
      <p:sp>
        <p:nvSpPr>
          <p:cNvPr id="7" name="Footer Placeholder 3">
            <a:extLst>
              <a:ext uri="{FF2B5EF4-FFF2-40B4-BE49-F238E27FC236}">
                <a16:creationId xmlns:a16="http://schemas.microsoft.com/office/drawing/2014/main" xmlns=""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112772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a16="http://schemas.microsoft.com/office/drawing/2014/main" xmlns=""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Only a single Master Node is active at any time</a:t>
            </a:r>
            <a:endParaRPr lang="en-US" sz="3200" b="1" dirty="0"/>
          </a:p>
        </p:txBody>
      </p:sp>
      <p:sp>
        <p:nvSpPr>
          <p:cNvPr id="5" name="Text Placeholder 4">
            <a:extLst>
              <a:ext uri="{FF2B5EF4-FFF2-40B4-BE49-F238E27FC236}">
                <a16:creationId xmlns:a16="http://schemas.microsoft.com/office/drawing/2014/main" xmlns="" id="{6BC799AB-7078-4144-858C-932CE5A42F35}"/>
              </a:ext>
            </a:extLst>
          </p:cNvPr>
          <p:cNvSpPr>
            <a:spLocks noGrp="1"/>
          </p:cNvSpPr>
          <p:nvPr>
            <p:ph type="body" sz="quarter" idx="13"/>
          </p:nvPr>
        </p:nvSpPr>
        <p:spPr>
          <a:xfrm>
            <a:off x="6389076" y="317500"/>
            <a:ext cx="5486400" cy="6209247"/>
          </a:xfrm>
        </p:spPr>
        <p:txBody>
          <a:bodyPr anchor="ctr"/>
          <a:lstStyle/>
          <a:p>
            <a:pPr>
              <a:spcBef>
                <a:spcPts val="533"/>
              </a:spcBef>
              <a:defRPr/>
            </a:pPr>
            <a:r>
              <a:rPr lang="en-US" sz="2400" b="1" dirty="0" smtClean="0">
                <a:solidFill>
                  <a:schemeClr val="bg2"/>
                </a:solidFill>
                <a:latin typeface="IBM Plex Sans" panose="020B0503050000000000" pitchFamily="34" charset="77"/>
                <a:ea typeface="IBM Plex Sans" charset="0"/>
                <a:cs typeface="IBM Plex Sans" charset="0"/>
                <a:sym typeface="Helvetica Neue"/>
              </a:rPr>
              <a:t>Master Node Considerations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At least 3 nodes ensures a quorum can be reached upon failure</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Additional nodes help ensure the ability to recovery from failure</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Consider minimum recommendations to be applicable to only non-production environments</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Can Load Balance masters, but only one is the primary master</a:t>
            </a:r>
          </a:p>
          <a:p>
            <a:pPr>
              <a:spcBef>
                <a:spcPts val="533"/>
              </a:spcBef>
              <a:defRPr/>
            </a:pPr>
            <a:endParaRPr lang="en-US" sz="800" b="1" i="1" dirty="0">
              <a:solidFill>
                <a:schemeClr val="bg2"/>
              </a:solidFill>
              <a:latin typeface="IBM Plex Sans" panose="020B0503050000000000" pitchFamily="34" charset="77"/>
              <a:ea typeface="IBM Plex Sans" charset="0"/>
              <a:cs typeface="IBM Plex Sans" charset="0"/>
              <a:sym typeface="Helvetica Neue"/>
            </a:endParaRPr>
          </a:p>
          <a:p>
            <a:pPr marL="380990" indent="-380990">
              <a:buFont typeface="Arial" panose="020B0604020202020204" pitchFamily="34" charset="0"/>
              <a:buChar char="•"/>
            </a:pPr>
            <a:endParaRPr lang="en-US" dirty="0">
              <a:solidFill>
                <a:schemeClr val="bg2"/>
              </a:solidFill>
              <a:latin typeface="IBM Plex Sans" panose="020B0503050000000000" pitchFamily="34" charset="77"/>
            </a:endParaRPr>
          </a:p>
          <a:p>
            <a:pPr marL="380990" indent="-380990">
              <a:spcBef>
                <a:spcPts val="533"/>
              </a:spcBef>
              <a:buFont typeface="Arial" panose="020B0604020202020204" pitchFamily="34" charset="0"/>
              <a:buChar char="•"/>
              <a:defRPr/>
            </a:pPr>
            <a:endParaRPr lang="en-US" dirty="0">
              <a:solidFill>
                <a:schemeClr val="bg2"/>
              </a:solidFill>
              <a:latin typeface="IBM Plex Sans" panose="020B0503050000000000" pitchFamily="34" charset="77"/>
              <a:ea typeface="IBM Plex Sans" charset="0"/>
              <a:cs typeface="IBM Plex Sans" charset="0"/>
              <a:sym typeface="Helvetica Neue"/>
            </a:endParaRPr>
          </a:p>
          <a:p>
            <a:endParaRPr lang="en-US" dirty="0"/>
          </a:p>
        </p:txBody>
      </p:sp>
      <p:sp>
        <p:nvSpPr>
          <p:cNvPr id="2" name="TextBox 1">
            <a:extLst>
              <a:ext uri="{FF2B5EF4-FFF2-40B4-BE49-F238E27FC236}">
                <a16:creationId xmlns:a16="http://schemas.microsoft.com/office/drawing/2014/main" xmlns="" id="{0FB9E747-B831-AD48-8495-E8D8280EC947}"/>
              </a:ext>
            </a:extLst>
          </p:cNvPr>
          <p:cNvSpPr txBox="1"/>
          <p:nvPr/>
        </p:nvSpPr>
        <p:spPr>
          <a:xfrm>
            <a:off x="286167" y="144655"/>
            <a:ext cx="2680542" cy="615553"/>
          </a:xfrm>
          <a:prstGeom prst="rect">
            <a:avLst/>
          </a:prstGeom>
          <a:noFill/>
        </p:spPr>
        <p:txBody>
          <a:bodyPr wrap="none" rtlCol="0">
            <a:spAutoFit/>
          </a:bodyPr>
          <a:lstStyle/>
          <a:p>
            <a:r>
              <a:rPr lang="en-US" sz="3400" dirty="0" smtClean="0"/>
              <a:t>Master Node</a:t>
            </a:r>
            <a:endParaRPr lang="en-US" sz="3400" dirty="0"/>
          </a:p>
        </p:txBody>
      </p:sp>
      <p:sp>
        <p:nvSpPr>
          <p:cNvPr id="7" name="Footer Placeholder 3">
            <a:extLst>
              <a:ext uri="{FF2B5EF4-FFF2-40B4-BE49-F238E27FC236}">
                <a16:creationId xmlns:a16="http://schemas.microsoft.com/office/drawing/2014/main" xmlns=""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1474589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a16="http://schemas.microsoft.com/office/drawing/2014/main" xmlns=""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Very large clusters will require externalizing </a:t>
            </a:r>
            <a:r>
              <a:rPr lang="en-US" sz="3200" dirty="0" err="1" smtClean="0"/>
              <a:t>etcd</a:t>
            </a:r>
            <a:r>
              <a:rPr lang="en-US" sz="3200" dirty="0" smtClean="0"/>
              <a:t> to its own node(s)</a:t>
            </a:r>
            <a:endParaRPr lang="en-US" sz="3200" b="1" dirty="0"/>
          </a:p>
        </p:txBody>
      </p:sp>
      <p:sp>
        <p:nvSpPr>
          <p:cNvPr id="5" name="Text Placeholder 4">
            <a:extLst>
              <a:ext uri="{FF2B5EF4-FFF2-40B4-BE49-F238E27FC236}">
                <a16:creationId xmlns:a16="http://schemas.microsoft.com/office/drawing/2014/main" xmlns="" id="{6BC799AB-7078-4144-858C-932CE5A42F35}"/>
              </a:ext>
            </a:extLst>
          </p:cNvPr>
          <p:cNvSpPr>
            <a:spLocks noGrp="1"/>
          </p:cNvSpPr>
          <p:nvPr>
            <p:ph type="body" sz="quarter" idx="13"/>
          </p:nvPr>
        </p:nvSpPr>
        <p:spPr>
          <a:xfrm>
            <a:off x="6389076" y="317500"/>
            <a:ext cx="5486400" cy="6209247"/>
          </a:xfrm>
        </p:spPr>
        <p:txBody>
          <a:bodyPr anchor="ctr"/>
          <a:lstStyle/>
          <a:p>
            <a:pPr>
              <a:spcBef>
                <a:spcPts val="533"/>
              </a:spcBef>
              <a:defRPr/>
            </a:pPr>
            <a:r>
              <a:rPr lang="en-US" sz="2400" b="1" dirty="0" err="1" smtClean="0">
                <a:solidFill>
                  <a:schemeClr val="bg2"/>
                </a:solidFill>
                <a:latin typeface="IBM Plex Sans" panose="020B0503050000000000" pitchFamily="34" charset="77"/>
                <a:ea typeface="IBM Plex Sans" charset="0"/>
                <a:cs typeface="IBM Plex Sans" charset="0"/>
                <a:sym typeface="Helvetica Neue"/>
              </a:rPr>
              <a:t>etcd</a:t>
            </a:r>
            <a:r>
              <a:rPr lang="en-US" sz="2400" b="1" dirty="0" smtClean="0">
                <a:solidFill>
                  <a:schemeClr val="bg2"/>
                </a:solidFill>
                <a:latin typeface="IBM Plex Sans" panose="020B0503050000000000" pitchFamily="34" charset="77"/>
                <a:ea typeface="IBM Plex Sans" charset="0"/>
                <a:cs typeface="IBM Plex Sans" charset="0"/>
                <a:sym typeface="Helvetica Neue"/>
              </a:rPr>
              <a:t> Node Considerations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Shared with Calico</a:t>
            </a:r>
            <a:endParaRPr lang="en-US" sz="2133"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Scale to meet a larger number of small transactions</a:t>
            </a:r>
          </a:p>
        </p:txBody>
      </p:sp>
      <p:sp>
        <p:nvSpPr>
          <p:cNvPr id="2" name="TextBox 1">
            <a:extLst>
              <a:ext uri="{FF2B5EF4-FFF2-40B4-BE49-F238E27FC236}">
                <a16:creationId xmlns:a16="http://schemas.microsoft.com/office/drawing/2014/main" xmlns="" id="{0FB9E747-B831-AD48-8495-E8D8280EC947}"/>
              </a:ext>
            </a:extLst>
          </p:cNvPr>
          <p:cNvSpPr txBox="1"/>
          <p:nvPr/>
        </p:nvSpPr>
        <p:spPr>
          <a:xfrm>
            <a:off x="286167" y="144655"/>
            <a:ext cx="2194832" cy="615553"/>
          </a:xfrm>
          <a:prstGeom prst="rect">
            <a:avLst/>
          </a:prstGeom>
          <a:noFill/>
        </p:spPr>
        <p:txBody>
          <a:bodyPr wrap="none" rtlCol="0">
            <a:spAutoFit/>
          </a:bodyPr>
          <a:lstStyle/>
          <a:p>
            <a:r>
              <a:rPr lang="en-US" sz="3400" dirty="0" err="1"/>
              <a:t>e</a:t>
            </a:r>
            <a:r>
              <a:rPr lang="en-US" sz="3400" dirty="0" err="1" smtClean="0"/>
              <a:t>tcd</a:t>
            </a:r>
            <a:r>
              <a:rPr lang="en-US" sz="3400" dirty="0" smtClean="0"/>
              <a:t> Node</a:t>
            </a:r>
            <a:endParaRPr lang="en-US" sz="3400" dirty="0"/>
          </a:p>
        </p:txBody>
      </p:sp>
      <p:sp>
        <p:nvSpPr>
          <p:cNvPr id="7" name="Footer Placeholder 3">
            <a:extLst>
              <a:ext uri="{FF2B5EF4-FFF2-40B4-BE49-F238E27FC236}">
                <a16:creationId xmlns:a16="http://schemas.microsoft.com/office/drawing/2014/main" xmlns=""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288675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a16="http://schemas.microsoft.com/office/drawing/2014/main" xmlns=""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Your production clusters should use independent management nodes</a:t>
            </a:r>
            <a:endParaRPr lang="en-US" sz="3200" b="1" dirty="0"/>
          </a:p>
        </p:txBody>
      </p:sp>
      <p:sp>
        <p:nvSpPr>
          <p:cNvPr id="5" name="Text Placeholder 4">
            <a:extLst>
              <a:ext uri="{FF2B5EF4-FFF2-40B4-BE49-F238E27FC236}">
                <a16:creationId xmlns:a16="http://schemas.microsoft.com/office/drawing/2014/main" xmlns="" id="{6BC799AB-7078-4144-858C-932CE5A42F35}"/>
              </a:ext>
            </a:extLst>
          </p:cNvPr>
          <p:cNvSpPr>
            <a:spLocks noGrp="1"/>
          </p:cNvSpPr>
          <p:nvPr>
            <p:ph type="body" sz="quarter" idx="13"/>
          </p:nvPr>
        </p:nvSpPr>
        <p:spPr>
          <a:xfrm>
            <a:off x="6389076" y="317500"/>
            <a:ext cx="5486400" cy="6209247"/>
          </a:xfrm>
        </p:spPr>
        <p:txBody>
          <a:bodyPr anchor="ctr"/>
          <a:lstStyle/>
          <a:p>
            <a:pPr>
              <a:spcBef>
                <a:spcPts val="533"/>
              </a:spcBef>
              <a:defRPr/>
            </a:pPr>
            <a:r>
              <a:rPr lang="en-US" sz="2400" b="1" dirty="0" smtClean="0">
                <a:solidFill>
                  <a:schemeClr val="bg2"/>
                </a:solidFill>
                <a:latin typeface="IBM Plex Sans" panose="020B0503050000000000" pitchFamily="34" charset="77"/>
                <a:ea typeface="IBM Plex Sans" charset="0"/>
                <a:cs typeface="IBM Plex Sans" charset="0"/>
                <a:sym typeface="Helvetica Neue"/>
              </a:rPr>
              <a:t>Management Node Considerations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Larger clusters with more workload thus require larger management nodes</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Fewer large nodes will have the same impact as many small nodes</a:t>
            </a:r>
          </a:p>
          <a:p>
            <a:endParaRPr lang="en-US" dirty="0"/>
          </a:p>
        </p:txBody>
      </p:sp>
      <p:sp>
        <p:nvSpPr>
          <p:cNvPr id="2" name="TextBox 1">
            <a:extLst>
              <a:ext uri="{FF2B5EF4-FFF2-40B4-BE49-F238E27FC236}">
                <a16:creationId xmlns:a16="http://schemas.microsoft.com/office/drawing/2014/main" xmlns="" id="{0FB9E747-B831-AD48-8495-E8D8280EC947}"/>
              </a:ext>
            </a:extLst>
          </p:cNvPr>
          <p:cNvSpPr txBox="1"/>
          <p:nvPr/>
        </p:nvSpPr>
        <p:spPr>
          <a:xfrm>
            <a:off x="286167" y="144655"/>
            <a:ext cx="3986989" cy="615553"/>
          </a:xfrm>
          <a:prstGeom prst="rect">
            <a:avLst/>
          </a:prstGeom>
          <a:noFill/>
        </p:spPr>
        <p:txBody>
          <a:bodyPr wrap="none" rtlCol="0">
            <a:spAutoFit/>
          </a:bodyPr>
          <a:lstStyle/>
          <a:p>
            <a:r>
              <a:rPr lang="en-US" sz="3400" dirty="0" smtClean="0"/>
              <a:t>Management Node</a:t>
            </a:r>
            <a:endParaRPr lang="en-US" sz="3400" dirty="0"/>
          </a:p>
        </p:txBody>
      </p:sp>
      <p:sp>
        <p:nvSpPr>
          <p:cNvPr id="7" name="Footer Placeholder 3">
            <a:extLst>
              <a:ext uri="{FF2B5EF4-FFF2-40B4-BE49-F238E27FC236}">
                <a16:creationId xmlns:a16="http://schemas.microsoft.com/office/drawing/2014/main" xmlns=""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494118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a16="http://schemas.microsoft.com/office/drawing/2014/main" xmlns=""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Understand your workload to tune and size appropriately</a:t>
            </a:r>
            <a:endParaRPr lang="en-US" sz="3200" b="1" dirty="0"/>
          </a:p>
        </p:txBody>
      </p:sp>
      <p:sp>
        <p:nvSpPr>
          <p:cNvPr id="5" name="Text Placeholder 4">
            <a:extLst>
              <a:ext uri="{FF2B5EF4-FFF2-40B4-BE49-F238E27FC236}">
                <a16:creationId xmlns:a16="http://schemas.microsoft.com/office/drawing/2014/main" xmlns="" id="{6BC799AB-7078-4144-858C-932CE5A42F35}"/>
              </a:ext>
            </a:extLst>
          </p:cNvPr>
          <p:cNvSpPr>
            <a:spLocks noGrp="1"/>
          </p:cNvSpPr>
          <p:nvPr>
            <p:ph type="body" sz="quarter" idx="13"/>
          </p:nvPr>
        </p:nvSpPr>
        <p:spPr>
          <a:xfrm>
            <a:off x="6389076" y="317500"/>
            <a:ext cx="5486400" cy="6209247"/>
          </a:xfrm>
        </p:spPr>
        <p:txBody>
          <a:bodyPr anchor="ctr"/>
          <a:lstStyle/>
          <a:p>
            <a:pPr>
              <a:spcBef>
                <a:spcPts val="533"/>
              </a:spcBef>
              <a:defRPr/>
            </a:pPr>
            <a:r>
              <a:rPr lang="en-US" sz="2400" b="1" dirty="0" smtClean="0">
                <a:solidFill>
                  <a:schemeClr val="bg2"/>
                </a:solidFill>
                <a:latin typeface="IBM Plex Sans" panose="020B0503050000000000" pitchFamily="34" charset="77"/>
                <a:ea typeface="IBM Plex Sans" charset="0"/>
                <a:cs typeface="IBM Plex Sans" charset="0"/>
                <a:sym typeface="Helvetica Neue"/>
              </a:rPr>
              <a:t>Proxy Node Considerations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For compute sizing consider total resource sizing versus the # of nodes</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You can tune your ingress controller to your workload</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Your proxy VIP will point only to a single node at a time</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Consider optionally load balancer to spread workload to your proxy nodes </a:t>
            </a:r>
            <a:endParaRPr lang="en-US" dirty="0">
              <a:solidFill>
                <a:schemeClr val="bg2"/>
              </a:solidFill>
              <a:latin typeface="IBM Plex Sans" panose="020B0503050000000000" pitchFamily="34" charset="77"/>
              <a:ea typeface="IBM Plex Sans" charset="0"/>
              <a:cs typeface="IBM Plex Sans" charset="0"/>
              <a:sym typeface="Helvetica Neue"/>
            </a:endParaRPr>
          </a:p>
          <a:p>
            <a:endParaRPr lang="en-US" dirty="0"/>
          </a:p>
        </p:txBody>
      </p:sp>
      <p:sp>
        <p:nvSpPr>
          <p:cNvPr id="2" name="TextBox 1">
            <a:extLst>
              <a:ext uri="{FF2B5EF4-FFF2-40B4-BE49-F238E27FC236}">
                <a16:creationId xmlns:a16="http://schemas.microsoft.com/office/drawing/2014/main" xmlns="" id="{0FB9E747-B831-AD48-8495-E8D8280EC947}"/>
              </a:ext>
            </a:extLst>
          </p:cNvPr>
          <p:cNvSpPr txBox="1"/>
          <p:nvPr/>
        </p:nvSpPr>
        <p:spPr>
          <a:xfrm>
            <a:off x="286167" y="144655"/>
            <a:ext cx="2438488" cy="615553"/>
          </a:xfrm>
          <a:prstGeom prst="rect">
            <a:avLst/>
          </a:prstGeom>
          <a:noFill/>
        </p:spPr>
        <p:txBody>
          <a:bodyPr wrap="none" rtlCol="0">
            <a:spAutoFit/>
          </a:bodyPr>
          <a:lstStyle/>
          <a:p>
            <a:r>
              <a:rPr lang="en-US" sz="3400" dirty="0" smtClean="0"/>
              <a:t>Proxy Node</a:t>
            </a:r>
            <a:endParaRPr lang="en-US" sz="3400" dirty="0"/>
          </a:p>
        </p:txBody>
      </p:sp>
      <p:sp>
        <p:nvSpPr>
          <p:cNvPr id="7" name="Footer Placeholder 3">
            <a:extLst>
              <a:ext uri="{FF2B5EF4-FFF2-40B4-BE49-F238E27FC236}">
                <a16:creationId xmlns:a16="http://schemas.microsoft.com/office/drawing/2014/main" xmlns=""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1380413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a16="http://schemas.microsoft.com/office/drawing/2014/main" xmlns=""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Consider YOUR workload to size your worker nodes</a:t>
            </a:r>
            <a:endParaRPr lang="en-US" sz="3200" b="1" dirty="0"/>
          </a:p>
        </p:txBody>
      </p:sp>
      <p:sp>
        <p:nvSpPr>
          <p:cNvPr id="5" name="Text Placeholder 4">
            <a:extLst>
              <a:ext uri="{FF2B5EF4-FFF2-40B4-BE49-F238E27FC236}">
                <a16:creationId xmlns:a16="http://schemas.microsoft.com/office/drawing/2014/main" xmlns="" id="{6BC799AB-7078-4144-858C-932CE5A42F35}"/>
              </a:ext>
            </a:extLst>
          </p:cNvPr>
          <p:cNvSpPr>
            <a:spLocks noGrp="1"/>
          </p:cNvSpPr>
          <p:nvPr>
            <p:ph type="body" sz="quarter" idx="13"/>
          </p:nvPr>
        </p:nvSpPr>
        <p:spPr>
          <a:xfrm>
            <a:off x="6389076" y="317500"/>
            <a:ext cx="5486400" cy="6209247"/>
          </a:xfrm>
        </p:spPr>
        <p:txBody>
          <a:bodyPr anchor="ctr"/>
          <a:lstStyle/>
          <a:p>
            <a:pPr>
              <a:spcBef>
                <a:spcPts val="533"/>
              </a:spcBef>
              <a:defRPr/>
            </a:pPr>
            <a:r>
              <a:rPr lang="en-US" sz="2400" b="1" dirty="0" smtClean="0">
                <a:solidFill>
                  <a:schemeClr val="bg2"/>
                </a:solidFill>
                <a:latin typeface="IBM Plex Sans" panose="020B0503050000000000" pitchFamily="34" charset="77"/>
                <a:ea typeface="IBM Plex Sans" charset="0"/>
                <a:cs typeface="IBM Plex Sans" charset="0"/>
                <a:sym typeface="Helvetica Neue"/>
              </a:rPr>
              <a:t>Worker Node Considerations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If your cluster has a small amount of workload consider increasing the number of worker nodes while decreasing the size of the nodes (for adequate headspace, efficiency, mobility, resiliency)</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If you have large pods your worker nodes should be larger to accommodate workload mobility</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Java workloads typically use 4 x CPU for memory</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Other application frameworks may be closer to 2 x CPU = Memory</a:t>
            </a:r>
          </a:p>
          <a:p>
            <a:pPr>
              <a:spcBef>
                <a:spcPts val="533"/>
              </a:spcBef>
              <a:defRPr/>
            </a:pPr>
            <a:endParaRPr lang="en-US" sz="800" b="1" i="1" dirty="0">
              <a:solidFill>
                <a:schemeClr val="bg2"/>
              </a:solidFill>
              <a:latin typeface="IBM Plex Sans" panose="020B0503050000000000" pitchFamily="34" charset="77"/>
              <a:ea typeface="IBM Plex Sans" charset="0"/>
              <a:cs typeface="IBM Plex Sans" charset="0"/>
              <a:sym typeface="Helvetica Neue"/>
            </a:endParaRPr>
          </a:p>
          <a:p>
            <a:pPr marL="380990" indent="-380990">
              <a:buFont typeface="Arial" panose="020B0604020202020204" pitchFamily="34" charset="0"/>
              <a:buChar char="•"/>
            </a:pPr>
            <a:endParaRPr lang="en-US" dirty="0">
              <a:solidFill>
                <a:schemeClr val="bg2"/>
              </a:solidFill>
              <a:latin typeface="IBM Plex Sans" panose="020B0503050000000000" pitchFamily="34" charset="77"/>
            </a:endParaRPr>
          </a:p>
          <a:p>
            <a:pPr marL="380990" indent="-380990">
              <a:spcBef>
                <a:spcPts val="533"/>
              </a:spcBef>
              <a:buFont typeface="Arial" panose="020B0604020202020204" pitchFamily="34" charset="0"/>
              <a:buChar char="•"/>
              <a:defRPr/>
            </a:pPr>
            <a:endParaRPr lang="en-US" dirty="0">
              <a:solidFill>
                <a:schemeClr val="bg2"/>
              </a:solidFill>
              <a:latin typeface="IBM Plex Sans" panose="020B0503050000000000" pitchFamily="34" charset="77"/>
              <a:ea typeface="IBM Plex Sans" charset="0"/>
              <a:cs typeface="IBM Plex Sans" charset="0"/>
              <a:sym typeface="Helvetica Neue"/>
            </a:endParaRPr>
          </a:p>
          <a:p>
            <a:endParaRPr lang="en-US" dirty="0"/>
          </a:p>
        </p:txBody>
      </p:sp>
      <p:sp>
        <p:nvSpPr>
          <p:cNvPr id="2" name="TextBox 1">
            <a:extLst>
              <a:ext uri="{FF2B5EF4-FFF2-40B4-BE49-F238E27FC236}">
                <a16:creationId xmlns:a16="http://schemas.microsoft.com/office/drawing/2014/main" xmlns="" id="{0FB9E747-B831-AD48-8495-E8D8280EC947}"/>
              </a:ext>
            </a:extLst>
          </p:cNvPr>
          <p:cNvSpPr txBox="1"/>
          <p:nvPr/>
        </p:nvSpPr>
        <p:spPr>
          <a:xfrm>
            <a:off x="286167" y="144655"/>
            <a:ext cx="2751074" cy="615553"/>
          </a:xfrm>
          <a:prstGeom prst="rect">
            <a:avLst/>
          </a:prstGeom>
          <a:noFill/>
        </p:spPr>
        <p:txBody>
          <a:bodyPr wrap="none" rtlCol="0">
            <a:spAutoFit/>
          </a:bodyPr>
          <a:lstStyle/>
          <a:p>
            <a:r>
              <a:rPr lang="en-US" sz="3400" dirty="0" smtClean="0"/>
              <a:t>Worker Node</a:t>
            </a:r>
            <a:endParaRPr lang="en-US" sz="3400" dirty="0"/>
          </a:p>
        </p:txBody>
      </p:sp>
      <p:sp>
        <p:nvSpPr>
          <p:cNvPr id="7" name="Footer Placeholder 3">
            <a:extLst>
              <a:ext uri="{FF2B5EF4-FFF2-40B4-BE49-F238E27FC236}">
                <a16:creationId xmlns:a16="http://schemas.microsoft.com/office/drawing/2014/main" xmlns=""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1268588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10985500" cy="609885"/>
          </a:xfrm>
        </p:spPr>
        <p:txBody>
          <a:bodyPr/>
          <a:lstStyle/>
          <a:p>
            <a:r>
              <a:rPr lang="en-US" dirty="0" smtClean="0"/>
              <a:t>Best-Practices for Tuning the Cluster</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Tuning IBM Cloud Private</a:t>
            </a:r>
            <a:endParaRPr lang="en-US" dirty="0"/>
          </a:p>
        </p:txBody>
      </p:sp>
    </p:spTree>
    <p:extLst>
      <p:ext uri="{BB962C8B-B14F-4D97-AF65-F5344CB8AC3E}">
        <p14:creationId xmlns:p14="http://schemas.microsoft.com/office/powerpoint/2010/main" val="155727614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3835400" cy="887475"/>
          </a:xfrm>
        </p:spPr>
        <p:txBody>
          <a:bodyPr/>
          <a:lstStyle/>
          <a:p>
            <a:r>
              <a:rPr lang="en-US" dirty="0" smtClean="0"/>
              <a:t>ICP Tuning:  </a:t>
            </a:r>
            <a:br>
              <a:rPr lang="en-US" dirty="0" smtClean="0"/>
            </a:br>
            <a:r>
              <a:rPr lang="en-US" dirty="0" smtClean="0"/>
              <a:t>The Impact of ICP Access Logging</a:t>
            </a:r>
            <a:endParaRPr lang="en-US" dirty="0"/>
          </a:p>
        </p:txBody>
      </p:sp>
      <p:sp>
        <p:nvSpPr>
          <p:cNvPr id="2" name="Slide Number Placeholder 1"/>
          <p:cNvSpPr>
            <a:spLocks noGrp="1"/>
          </p:cNvSpPr>
          <p:nvPr>
            <p:ph type="sldNum" sz="quarter" idx="10"/>
          </p:nvPr>
        </p:nvSpPr>
        <p:spPr>
          <a:xfrm>
            <a:off x="9144000" y="6448007"/>
            <a:ext cx="2743200" cy="182880"/>
          </a:xfrm>
        </p:spPr>
        <p:txBody>
          <a:bodyPr/>
          <a:lstStyle/>
          <a:p>
            <a:fld id="{D0BE6F14-FF48-0F4F-A8AA-2E3F25371E4A}" type="slidenum">
              <a:rPr lang="en-US" smtClean="0"/>
              <a:pPr/>
              <a:t>29</a:t>
            </a:fld>
            <a:endParaRPr lang="en-US"/>
          </a:p>
        </p:txBody>
      </p:sp>
      <p:sp>
        <p:nvSpPr>
          <p:cNvPr id="6" name="TextBox 5"/>
          <p:cNvSpPr txBox="1"/>
          <p:nvPr/>
        </p:nvSpPr>
        <p:spPr>
          <a:xfrm>
            <a:off x="482600" y="2425700"/>
            <a:ext cx="3657600" cy="3417593"/>
          </a:xfrm>
          <a:prstGeom prst="rect">
            <a:avLst/>
          </a:prstGeom>
          <a:noFill/>
        </p:spPr>
        <p:txBody>
          <a:bodyPr wrap="square" rtlCol="0" anchor="ctr">
            <a:noAutofit/>
          </a:bodyPr>
          <a:lstStyle/>
          <a:p>
            <a:r>
              <a:rPr lang="en-US" dirty="0"/>
              <a:t>Performance is impacted by Proxy logging (comparing blue and orange bars in both graphs</a:t>
            </a:r>
            <a:r>
              <a:rPr lang="en-US" dirty="0" smtClean="0"/>
              <a:t>)</a:t>
            </a:r>
          </a:p>
          <a:p>
            <a:endParaRPr lang="en-US" dirty="0"/>
          </a:p>
          <a:p>
            <a:r>
              <a:rPr lang="en-US" dirty="0"/>
              <a:t>Network intensive loads show this can accumulate up to 30% additional </a:t>
            </a:r>
            <a:r>
              <a:rPr lang="en-US" dirty="0" smtClean="0"/>
              <a:t>overhead</a:t>
            </a:r>
          </a:p>
          <a:p>
            <a:endParaRPr lang="en-US" dirty="0"/>
          </a:p>
          <a:p>
            <a:r>
              <a:rPr lang="en-US" dirty="0"/>
              <a:t>The overhead is mostly attributable to ELK stack activity</a:t>
            </a:r>
          </a:p>
        </p:txBody>
      </p:sp>
      <p:pic>
        <p:nvPicPr>
          <p:cNvPr id="7" name="Picture 6"/>
          <p:cNvPicPr>
            <a:picLocks noChangeAspect="1"/>
          </p:cNvPicPr>
          <p:nvPr/>
        </p:nvPicPr>
        <p:blipFill>
          <a:blip r:embed="rId3"/>
          <a:stretch>
            <a:fillRect/>
          </a:stretch>
        </p:blipFill>
        <p:spPr>
          <a:xfrm>
            <a:off x="4711852" y="-3261"/>
            <a:ext cx="7467450" cy="3864061"/>
          </a:xfrm>
          <a:prstGeom prst="rect">
            <a:avLst/>
          </a:prstGeom>
        </p:spPr>
      </p:pic>
      <p:pic>
        <p:nvPicPr>
          <p:cNvPr id="9" name="Picture 8"/>
          <p:cNvPicPr>
            <a:picLocks noChangeAspect="1"/>
          </p:cNvPicPr>
          <p:nvPr/>
        </p:nvPicPr>
        <p:blipFill>
          <a:blip r:embed="rId4"/>
          <a:stretch>
            <a:fillRect/>
          </a:stretch>
        </p:blipFill>
        <p:spPr>
          <a:xfrm>
            <a:off x="4711852" y="3855998"/>
            <a:ext cx="7480149" cy="2989304"/>
          </a:xfrm>
          <a:prstGeom prst="rect">
            <a:avLst/>
          </a:prstGeom>
        </p:spPr>
      </p:pic>
    </p:spTree>
    <p:extLst>
      <p:ext uri="{BB962C8B-B14F-4D97-AF65-F5344CB8AC3E}">
        <p14:creationId xmlns:p14="http://schemas.microsoft.com/office/powerpoint/2010/main" val="18755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10985500" cy="609885"/>
          </a:xfrm>
        </p:spPr>
        <p:txBody>
          <a:bodyPr/>
          <a:lstStyle/>
          <a:p>
            <a:r>
              <a:rPr lang="en-US" dirty="0" smtClean="0"/>
              <a:t>Analyzing Performance with Applications</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ICP Performance Analysis</a:t>
            </a:r>
            <a:endParaRPr lang="en-US" dirty="0"/>
          </a:p>
        </p:txBody>
      </p:sp>
    </p:spTree>
    <p:extLst>
      <p:ext uri="{BB962C8B-B14F-4D97-AF65-F5344CB8AC3E}">
        <p14:creationId xmlns:p14="http://schemas.microsoft.com/office/powerpoint/2010/main" val="125991008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ICP Application Logging</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30</a:t>
            </a:fld>
            <a:endParaRPr lang="en-US"/>
          </a:p>
        </p:txBody>
      </p:sp>
      <p:sp>
        <p:nvSpPr>
          <p:cNvPr id="6" name="TextBox 5"/>
          <p:cNvSpPr txBox="1"/>
          <p:nvPr/>
        </p:nvSpPr>
        <p:spPr>
          <a:xfrm>
            <a:off x="156782" y="825501"/>
            <a:ext cx="3370374" cy="5546096"/>
          </a:xfrm>
          <a:prstGeom prst="rect">
            <a:avLst/>
          </a:prstGeom>
          <a:noFill/>
        </p:spPr>
        <p:txBody>
          <a:bodyPr wrap="square" rtlCol="0" anchor="ctr">
            <a:noAutofit/>
          </a:bodyPr>
          <a:lstStyle/>
          <a:p>
            <a:r>
              <a:rPr lang="en-US" dirty="0"/>
              <a:t>Configure log rotate for Docker (max-size, max-file</a:t>
            </a:r>
            <a:r>
              <a:rPr lang="en-US" dirty="0" smtClean="0"/>
              <a:t>)</a:t>
            </a:r>
          </a:p>
          <a:p>
            <a:pPr marL="228594" indent="-228594">
              <a:buFont typeface="Arial" charset="0"/>
              <a:buChar char="•"/>
            </a:pPr>
            <a:endParaRPr lang="en-US" dirty="0"/>
          </a:p>
          <a:p>
            <a:r>
              <a:rPr lang="en-US" dirty="0"/>
              <a:t>Without log rotate disk may fill and trigger pod eviction (and image garbage collection</a:t>
            </a:r>
            <a:r>
              <a:rPr lang="en-US" dirty="0" smtClean="0"/>
              <a:t>)</a:t>
            </a:r>
          </a:p>
          <a:p>
            <a:pPr marL="228594" indent="-228594">
              <a:buFont typeface="Arial" charset="0"/>
              <a:buChar char="•"/>
            </a:pPr>
            <a:endParaRPr lang="en-US" dirty="0"/>
          </a:p>
          <a:p>
            <a:r>
              <a:rPr lang="en-US" dirty="0"/>
              <a:t>Add install can be configured in </a:t>
            </a:r>
            <a:r>
              <a:rPr lang="en-US" dirty="0" err="1" smtClean="0"/>
              <a:t>config.yaml</a:t>
            </a:r>
            <a:endParaRPr lang="en-US" dirty="0" smtClean="0"/>
          </a:p>
          <a:p>
            <a:pPr marL="228594" indent="-228594">
              <a:buFont typeface="Arial" charset="0"/>
              <a:buChar char="•"/>
            </a:pPr>
            <a:endParaRPr lang="en-US" dirty="0"/>
          </a:p>
          <a:p>
            <a:r>
              <a:rPr lang="en-US" dirty="0"/>
              <a:t>If Docker is installed independently</a:t>
            </a:r>
          </a:p>
          <a:p>
            <a:pPr marL="685783" lvl="1" indent="-228594">
              <a:buFont typeface="Arial" charset="0"/>
              <a:buChar char="•"/>
            </a:pPr>
            <a:r>
              <a:rPr lang="en-US" dirty="0"/>
              <a:t>Update Docker services with </a:t>
            </a:r>
            <a:r>
              <a:rPr lang="en-US" sz="1600" dirty="0"/>
              <a:t>“—log-opt max-size=10m </a:t>
            </a:r>
            <a:r>
              <a:rPr lang="mr-IN" sz="1600" dirty="0"/>
              <a:t>–</a:t>
            </a:r>
            <a:r>
              <a:rPr lang="en-US" sz="1600" dirty="0"/>
              <a:t>log-opt max-file=10”</a:t>
            </a:r>
          </a:p>
          <a:p>
            <a:pPr marL="685783" lvl="1" indent="-228594">
              <a:buFont typeface="Arial" charset="0"/>
              <a:buChar char="•"/>
            </a:pPr>
            <a:r>
              <a:rPr lang="en-US" dirty="0"/>
              <a:t>Add the </a:t>
            </a:r>
            <a:r>
              <a:rPr lang="en-US" dirty="0" err="1"/>
              <a:t>config</a:t>
            </a:r>
            <a:r>
              <a:rPr lang="en-US" dirty="0"/>
              <a:t> to </a:t>
            </a:r>
            <a:r>
              <a:rPr lang="en-US" sz="1600" dirty="0"/>
              <a:t>/</a:t>
            </a:r>
            <a:r>
              <a:rPr lang="en-US" sz="1600" dirty="0" err="1"/>
              <a:t>etc</a:t>
            </a:r>
            <a:r>
              <a:rPr lang="en-US" sz="1600" dirty="0"/>
              <a:t>/</a:t>
            </a:r>
            <a:r>
              <a:rPr lang="en-US" sz="1600" dirty="0" err="1"/>
              <a:t>docker</a:t>
            </a:r>
            <a:r>
              <a:rPr lang="en-US" sz="1600" dirty="0"/>
              <a:t>/</a:t>
            </a:r>
            <a:r>
              <a:rPr lang="en-US" sz="1600" dirty="0" err="1"/>
              <a:t>daemon.json</a:t>
            </a:r>
            <a:endParaRPr lang="en-US" sz="1600" dirty="0"/>
          </a:p>
        </p:txBody>
      </p:sp>
      <p:pic>
        <p:nvPicPr>
          <p:cNvPr id="7" name="Picture 6"/>
          <p:cNvPicPr>
            <a:picLocks noChangeAspect="1"/>
          </p:cNvPicPr>
          <p:nvPr/>
        </p:nvPicPr>
        <p:blipFill>
          <a:blip r:embed="rId3"/>
          <a:stretch>
            <a:fillRect/>
          </a:stretch>
        </p:blipFill>
        <p:spPr>
          <a:xfrm>
            <a:off x="3893670" y="1219200"/>
            <a:ext cx="7904630" cy="1084263"/>
          </a:xfrm>
          <a:prstGeom prst="rect">
            <a:avLst/>
          </a:prstGeom>
        </p:spPr>
      </p:pic>
      <p:pic>
        <p:nvPicPr>
          <p:cNvPr id="9" name="Picture 8"/>
          <p:cNvPicPr>
            <a:picLocks noChangeAspect="1"/>
          </p:cNvPicPr>
          <p:nvPr/>
        </p:nvPicPr>
        <p:blipFill>
          <a:blip r:embed="rId4"/>
          <a:stretch>
            <a:fillRect/>
          </a:stretch>
        </p:blipFill>
        <p:spPr>
          <a:xfrm>
            <a:off x="3936997" y="2590801"/>
            <a:ext cx="7861303" cy="2708075"/>
          </a:xfrm>
          <a:prstGeom prst="rect">
            <a:avLst/>
          </a:prstGeom>
        </p:spPr>
      </p:pic>
      <p:pic>
        <p:nvPicPr>
          <p:cNvPr id="10" name="Picture 9"/>
          <p:cNvPicPr>
            <a:picLocks noChangeAspect="1"/>
          </p:cNvPicPr>
          <p:nvPr/>
        </p:nvPicPr>
        <p:blipFill>
          <a:blip r:embed="rId5"/>
          <a:stretch>
            <a:fillRect/>
          </a:stretch>
        </p:blipFill>
        <p:spPr>
          <a:xfrm>
            <a:off x="3936997" y="5432198"/>
            <a:ext cx="2233247" cy="1286111"/>
          </a:xfrm>
          <a:prstGeom prst="rect">
            <a:avLst/>
          </a:prstGeom>
        </p:spPr>
      </p:pic>
    </p:spTree>
    <p:extLst>
      <p:ext uri="{BB962C8B-B14F-4D97-AF65-F5344CB8AC3E}">
        <p14:creationId xmlns:p14="http://schemas.microsoft.com/office/powerpoint/2010/main" val="575278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8839200" cy="646175"/>
          </a:xfrm>
        </p:spPr>
        <p:txBody>
          <a:bodyPr/>
          <a:lstStyle/>
          <a:p>
            <a:r>
              <a:rPr lang="en-US" dirty="0" smtClean="0"/>
              <a:t>Impact of Proxy Size and Upstream Keep Alive</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31</a:t>
            </a:fld>
            <a:endParaRPr lang="en-US"/>
          </a:p>
        </p:txBody>
      </p:sp>
      <p:sp>
        <p:nvSpPr>
          <p:cNvPr id="6" name="TextBox 5"/>
          <p:cNvSpPr txBox="1"/>
          <p:nvPr/>
        </p:nvSpPr>
        <p:spPr>
          <a:xfrm>
            <a:off x="3187700" y="1041401"/>
            <a:ext cx="9004300" cy="2613578"/>
          </a:xfrm>
          <a:prstGeom prst="rect">
            <a:avLst/>
          </a:prstGeom>
          <a:noFill/>
        </p:spPr>
        <p:txBody>
          <a:bodyPr wrap="square" rtlCol="0" anchor="ctr">
            <a:noAutofit/>
          </a:bodyPr>
          <a:lstStyle/>
          <a:p>
            <a:r>
              <a:rPr lang="en-US" dirty="0"/>
              <a:t>Shows the importance of upstream </a:t>
            </a:r>
            <a:r>
              <a:rPr lang="en-US" dirty="0" smtClean="0"/>
              <a:t>keep-alive</a:t>
            </a:r>
          </a:p>
          <a:p>
            <a:endParaRPr lang="en-US" dirty="0"/>
          </a:p>
          <a:p>
            <a:r>
              <a:rPr lang="en-US" dirty="0"/>
              <a:t>Proxy node capacity is vital, ensure yours is </a:t>
            </a:r>
            <a:r>
              <a:rPr lang="en-US" dirty="0" smtClean="0"/>
              <a:t>sufficient</a:t>
            </a:r>
          </a:p>
          <a:p>
            <a:endParaRPr lang="en-US" dirty="0"/>
          </a:p>
          <a:p>
            <a:r>
              <a:rPr lang="en-US" dirty="0"/>
              <a:t>For network intensive workloads, bigger proxy node can be more efficient than multiple smaller proxy </a:t>
            </a:r>
            <a:r>
              <a:rPr lang="en-US" dirty="0" smtClean="0"/>
              <a:t>nodes</a:t>
            </a:r>
          </a:p>
          <a:p>
            <a:endParaRPr lang="en-US" dirty="0"/>
          </a:p>
          <a:p>
            <a:r>
              <a:rPr lang="en-US" dirty="0"/>
              <a:t>Default keep-alive is 32 </a:t>
            </a:r>
            <a:r>
              <a:rPr lang="mr-IN" dirty="0"/>
              <a:t>–</a:t>
            </a:r>
            <a:r>
              <a:rPr lang="en-US" dirty="0"/>
              <a:t> consider tuning this based upon your workload </a:t>
            </a:r>
          </a:p>
          <a:p>
            <a:endParaRPr lang="en-US" dirty="0"/>
          </a:p>
        </p:txBody>
      </p:sp>
      <p:pic>
        <p:nvPicPr>
          <p:cNvPr id="7" name="Picture 6"/>
          <p:cNvPicPr>
            <a:picLocks noChangeAspect="1"/>
          </p:cNvPicPr>
          <p:nvPr/>
        </p:nvPicPr>
        <p:blipFill>
          <a:blip r:embed="rId3"/>
          <a:stretch>
            <a:fillRect/>
          </a:stretch>
        </p:blipFill>
        <p:spPr>
          <a:xfrm>
            <a:off x="3187700" y="3654978"/>
            <a:ext cx="9004300" cy="3203022"/>
          </a:xfrm>
          <a:prstGeom prst="rect">
            <a:avLst/>
          </a:prstGeom>
        </p:spPr>
      </p:pic>
      <p:sp>
        <p:nvSpPr>
          <p:cNvPr id="3" name="Rectangle 2"/>
          <p:cNvSpPr/>
          <p:nvPr/>
        </p:nvSpPr>
        <p:spPr>
          <a:xfrm>
            <a:off x="431800" y="4681983"/>
            <a:ext cx="2387600" cy="1200329"/>
          </a:xfrm>
          <a:prstGeom prst="rect">
            <a:avLst/>
          </a:prstGeom>
        </p:spPr>
        <p:txBody>
          <a:bodyPr wrap="square">
            <a:spAutoFit/>
          </a:bodyPr>
          <a:lstStyle/>
          <a:p>
            <a:r>
              <a:rPr lang="en-US"/>
              <a:t>Note:  Keep-alive has been enabled by default since ICP 2.1.0.2</a:t>
            </a:r>
            <a:endParaRPr lang="en-US" dirty="0"/>
          </a:p>
        </p:txBody>
      </p:sp>
    </p:spTree>
    <p:extLst>
      <p:ext uri="{BB962C8B-B14F-4D97-AF65-F5344CB8AC3E}">
        <p14:creationId xmlns:p14="http://schemas.microsoft.com/office/powerpoint/2010/main" val="732639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6916616" cy="962552"/>
          </a:xfrm>
        </p:spPr>
        <p:txBody>
          <a:bodyPr/>
          <a:lstStyle/>
          <a:p>
            <a:r>
              <a:rPr lang="en-US" dirty="0" smtClean="0"/>
              <a:t>Ingress Parameters</a:t>
            </a:r>
            <a:endParaRPr lang="en-US" dirty="0"/>
          </a:p>
        </p:txBody>
      </p:sp>
      <p:sp>
        <p:nvSpPr>
          <p:cNvPr id="6" name="TextBox 5"/>
          <p:cNvSpPr txBox="1"/>
          <p:nvPr/>
        </p:nvSpPr>
        <p:spPr>
          <a:xfrm>
            <a:off x="156781" y="836257"/>
            <a:ext cx="3720275" cy="5781930"/>
          </a:xfrm>
          <a:prstGeom prst="rect">
            <a:avLst/>
          </a:prstGeom>
          <a:noFill/>
        </p:spPr>
        <p:txBody>
          <a:bodyPr wrap="square" rtlCol="0" anchor="ctr">
            <a:noAutofit/>
          </a:bodyPr>
          <a:lstStyle/>
          <a:p>
            <a:pPr marL="228594" indent="-228594">
              <a:buFont typeface="Arial" charset="0"/>
              <a:buChar char="•"/>
            </a:pPr>
            <a:r>
              <a:rPr lang="en-US" dirty="0"/>
              <a:t>Ingress parameters matter</a:t>
            </a:r>
          </a:p>
          <a:p>
            <a:pPr marL="228594" indent="-228594">
              <a:buFont typeface="Arial" charset="0"/>
              <a:buChar char="•"/>
            </a:pPr>
            <a:r>
              <a:rPr lang="en-US" dirty="0"/>
              <a:t>Check the </a:t>
            </a:r>
            <a:r>
              <a:rPr lang="en-US" dirty="0" err="1"/>
              <a:t>configmap</a:t>
            </a:r>
            <a:endParaRPr lang="en-US" dirty="0"/>
          </a:p>
          <a:p>
            <a:pPr marL="228594" indent="-228594">
              <a:buFont typeface="Arial" charset="0"/>
              <a:buChar char="•"/>
            </a:pPr>
            <a:r>
              <a:rPr lang="en-US" dirty="0"/>
              <a:t>Update this </a:t>
            </a:r>
            <a:r>
              <a:rPr lang="en-US" dirty="0" err="1"/>
              <a:t>configmap</a:t>
            </a:r>
            <a:r>
              <a:rPr lang="en-US" dirty="0"/>
              <a:t> for tuning performance</a:t>
            </a:r>
          </a:p>
          <a:p>
            <a:pPr marL="228594" indent="-228594">
              <a:buFont typeface="Arial" charset="0"/>
              <a:buChar char="•"/>
            </a:pPr>
            <a:r>
              <a:rPr lang="en-US" dirty="0"/>
              <a:t>Among the settings to consider for your workload:</a:t>
            </a:r>
          </a:p>
          <a:p>
            <a:pPr marL="685783" lvl="1" indent="-228594">
              <a:buFont typeface="Arial" charset="0"/>
              <a:buChar char="•"/>
            </a:pPr>
            <a:r>
              <a:rPr lang="en-US" dirty="0"/>
              <a:t>Max-worker-connections</a:t>
            </a:r>
          </a:p>
          <a:p>
            <a:pPr marL="685783" lvl="1" indent="-228594">
              <a:buFont typeface="Arial" charset="0"/>
              <a:buChar char="•"/>
            </a:pPr>
            <a:r>
              <a:rPr lang="en-US" dirty="0"/>
              <a:t>Worker-processes</a:t>
            </a:r>
          </a:p>
          <a:p>
            <a:pPr marL="228594" indent="-228594">
              <a:buFont typeface="Arial" charset="0"/>
              <a:buChar char="•"/>
            </a:pPr>
            <a:r>
              <a:rPr lang="en-US" dirty="0"/>
              <a:t>Reference the K8s documentation for detail description: </a:t>
            </a:r>
            <a:r>
              <a:rPr lang="en-US" dirty="0">
                <a:hlinkClick r:id="rId3"/>
              </a:rPr>
              <a:t>https://github.com/kubernetes/ingress-nginx/blob/master/docs/user-guide/configmap.md</a:t>
            </a:r>
            <a:endParaRPr lang="en-US" dirty="0"/>
          </a:p>
          <a:p>
            <a:pPr marL="228594" lvl="1" indent="-228594">
              <a:buFont typeface="Arial" charset="0"/>
              <a:buChar char="•"/>
            </a:pPr>
            <a:r>
              <a:rPr lang="en-US" dirty="0"/>
              <a:t>Use </a:t>
            </a:r>
            <a:r>
              <a:rPr lang="en-US" dirty="0" err="1"/>
              <a:t>initContainer</a:t>
            </a:r>
            <a:r>
              <a:rPr lang="en-US" dirty="0"/>
              <a:t> to adjust </a:t>
            </a:r>
            <a:r>
              <a:rPr lang="en-US" dirty="0" err="1"/>
              <a:t>systctl</a:t>
            </a:r>
            <a:r>
              <a:rPr lang="en-US" dirty="0"/>
              <a:t> default values:  </a:t>
            </a:r>
            <a:r>
              <a:rPr lang="en-US" sz="1600" dirty="0" err="1"/>
              <a:t>kub</a:t>
            </a:r>
            <a:r>
              <a:rPr lang="en-US" altLang="zh-CN" sz="1600" dirty="0" err="1"/>
              <a:t>ectl</a:t>
            </a:r>
            <a:r>
              <a:rPr lang="en-US" altLang="zh-CN" sz="1600" dirty="0"/>
              <a:t> patch ds -n </a:t>
            </a:r>
            <a:r>
              <a:rPr lang="en-US" altLang="zh-CN" sz="1600" dirty="0" err="1"/>
              <a:t>kube</a:t>
            </a:r>
            <a:r>
              <a:rPr lang="en-US" altLang="zh-CN" sz="1600" dirty="0"/>
              <a:t>-system nginx-ingress-lb-amd64 --patch="$(cat </a:t>
            </a:r>
            <a:r>
              <a:rPr lang="en-US" altLang="zh-CN" sz="1600" dirty="0" err="1"/>
              <a:t>patch.json</a:t>
            </a:r>
            <a:r>
              <a:rPr lang="en-US" altLang="zh-CN" sz="1600" dirty="0"/>
              <a:t>)"</a:t>
            </a:r>
          </a:p>
          <a:p>
            <a:pPr marL="228594" indent="-228594">
              <a:buFont typeface="Arial" charset="0"/>
              <a:buChar char="•"/>
            </a:pPr>
            <a:endParaRPr lang="en-US" dirty="0"/>
          </a:p>
        </p:txBody>
      </p:sp>
      <p:pic>
        <p:nvPicPr>
          <p:cNvPr id="8" name="Picture 7"/>
          <p:cNvPicPr>
            <a:picLocks noChangeAspect="1"/>
          </p:cNvPicPr>
          <p:nvPr/>
        </p:nvPicPr>
        <p:blipFill>
          <a:blip r:embed="rId4"/>
          <a:stretch>
            <a:fillRect/>
          </a:stretch>
        </p:blipFill>
        <p:spPr>
          <a:xfrm>
            <a:off x="4241800" y="175857"/>
            <a:ext cx="7823062" cy="1217541"/>
          </a:xfrm>
          <a:prstGeom prst="rect">
            <a:avLst/>
          </a:prstGeom>
        </p:spPr>
      </p:pic>
      <p:pic>
        <p:nvPicPr>
          <p:cNvPr id="9" name="Picture 8"/>
          <p:cNvPicPr>
            <a:picLocks noChangeAspect="1"/>
          </p:cNvPicPr>
          <p:nvPr/>
        </p:nvPicPr>
        <p:blipFill>
          <a:blip r:embed="rId5"/>
          <a:stretch>
            <a:fillRect/>
          </a:stretch>
        </p:blipFill>
        <p:spPr>
          <a:xfrm>
            <a:off x="4241800" y="1494356"/>
            <a:ext cx="7853498" cy="2417244"/>
          </a:xfrm>
          <a:prstGeom prst="rect">
            <a:avLst/>
          </a:prstGeom>
        </p:spPr>
      </p:pic>
      <p:pic>
        <p:nvPicPr>
          <p:cNvPr id="10" name="Picture 9"/>
          <p:cNvPicPr>
            <a:picLocks noChangeAspect="1"/>
          </p:cNvPicPr>
          <p:nvPr/>
        </p:nvPicPr>
        <p:blipFill>
          <a:blip r:embed="rId6"/>
          <a:stretch>
            <a:fillRect/>
          </a:stretch>
        </p:blipFill>
        <p:spPr>
          <a:xfrm>
            <a:off x="5013452" y="4012558"/>
            <a:ext cx="7073391" cy="2756542"/>
          </a:xfrm>
          <a:prstGeom prst="rect">
            <a:avLst/>
          </a:prstGeom>
        </p:spPr>
      </p:pic>
      <p:cxnSp>
        <p:nvCxnSpPr>
          <p:cNvPr id="5" name="Straight Arrow Connector 4"/>
          <p:cNvCxnSpPr/>
          <p:nvPr/>
        </p:nvCxnSpPr>
        <p:spPr>
          <a:xfrm flipV="1">
            <a:off x="2870200" y="1230777"/>
            <a:ext cx="1231900" cy="1027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924908" y="1786101"/>
            <a:ext cx="1177192" cy="1753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3652012" y="5868669"/>
            <a:ext cx="1186688"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9756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10706100" cy="6027740"/>
          </a:xfrm>
        </p:spPr>
        <p:txBody>
          <a:bodyPr/>
          <a:lstStyle/>
          <a:p>
            <a:r>
              <a:rPr lang="en-US" dirty="0" smtClean="0"/>
              <a:t>Example</a:t>
            </a:r>
            <a:r>
              <a:rPr lang="en-US" smtClean="0"/>
              <a:t>:  </a:t>
            </a:r>
            <a:br>
              <a:rPr lang="en-US" smtClean="0"/>
            </a:br>
            <a:r>
              <a:rPr lang="en-US" smtClean="0"/>
              <a:t>Impact </a:t>
            </a:r>
            <a:r>
              <a:rPr lang="en-US" dirty="0" smtClean="0"/>
              <a:t>of Liberty Autonomic Threading Algorithm</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33</a:t>
            </a:fld>
            <a:endParaRPr lang="en-US"/>
          </a:p>
        </p:txBody>
      </p:sp>
      <p:sp>
        <p:nvSpPr>
          <p:cNvPr id="6" name="TextBox 5"/>
          <p:cNvSpPr txBox="1"/>
          <p:nvPr/>
        </p:nvSpPr>
        <p:spPr>
          <a:xfrm>
            <a:off x="156781" y="2265872"/>
            <a:ext cx="2764219" cy="4019173"/>
          </a:xfrm>
          <a:prstGeom prst="rect">
            <a:avLst/>
          </a:prstGeom>
          <a:noFill/>
        </p:spPr>
        <p:txBody>
          <a:bodyPr wrap="square" rtlCol="0" anchor="ctr">
            <a:noAutofit/>
          </a:bodyPr>
          <a:lstStyle/>
          <a:p>
            <a:r>
              <a:rPr lang="en-US" dirty="0"/>
              <a:t>Java applications running on Liberty with default autonomic threading algorithm may see significant performance degradation</a:t>
            </a:r>
          </a:p>
          <a:p>
            <a:endParaRPr lang="en-US" dirty="0"/>
          </a:p>
          <a:p>
            <a:r>
              <a:rPr lang="en-US" dirty="0"/>
              <a:t>Note:  Liberty autonomic algorithm was redesigned in 18.0.0.1 showing a 6X improvement</a:t>
            </a:r>
          </a:p>
        </p:txBody>
      </p:sp>
      <p:pic>
        <p:nvPicPr>
          <p:cNvPr id="8" name="Picture 7"/>
          <p:cNvPicPr>
            <a:picLocks noChangeAspect="1"/>
          </p:cNvPicPr>
          <p:nvPr/>
        </p:nvPicPr>
        <p:blipFill>
          <a:blip r:embed="rId3"/>
          <a:stretch>
            <a:fillRect/>
          </a:stretch>
        </p:blipFill>
        <p:spPr>
          <a:xfrm>
            <a:off x="3080707" y="1892300"/>
            <a:ext cx="9111294" cy="4965700"/>
          </a:xfrm>
          <a:prstGeom prst="rect">
            <a:avLst/>
          </a:prstGeom>
        </p:spPr>
      </p:pic>
    </p:spTree>
    <p:extLst>
      <p:ext uri="{BB962C8B-B14F-4D97-AF65-F5344CB8AC3E}">
        <p14:creationId xmlns:p14="http://schemas.microsoft.com/office/powerpoint/2010/main" val="1110307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10985500" cy="609885"/>
          </a:xfrm>
        </p:spPr>
        <p:txBody>
          <a:bodyPr/>
          <a:lstStyle/>
          <a:p>
            <a:r>
              <a:rPr lang="en-US" dirty="0" smtClean="0"/>
              <a:t>Performance in Large Topologies</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IBM Cloud Private Large Topology</a:t>
            </a:r>
            <a:endParaRPr lang="en-US" dirty="0"/>
          </a:p>
        </p:txBody>
      </p:sp>
    </p:spTree>
    <p:extLst>
      <p:ext uri="{BB962C8B-B14F-4D97-AF65-F5344CB8AC3E}">
        <p14:creationId xmlns:p14="http://schemas.microsoft.com/office/powerpoint/2010/main" val="164580515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10591800" cy="1243075"/>
          </a:xfrm>
        </p:spPr>
        <p:txBody>
          <a:bodyPr/>
          <a:lstStyle/>
          <a:p>
            <a:r>
              <a:rPr lang="en-US" dirty="0" smtClean="0"/>
              <a:t>Large Topology Scalability on ICP Clusters</a:t>
            </a:r>
            <a:br>
              <a:rPr lang="en-US" dirty="0" smtClean="0"/>
            </a:br>
            <a:r>
              <a:rPr lang="en-US" sz="1600" dirty="0"/>
              <a:t>Online Banking Application</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35</a:t>
            </a:fld>
            <a:endParaRPr lang="en-US"/>
          </a:p>
        </p:txBody>
      </p:sp>
      <p:sp>
        <p:nvSpPr>
          <p:cNvPr id="6" name="TextBox 5"/>
          <p:cNvSpPr txBox="1"/>
          <p:nvPr/>
        </p:nvSpPr>
        <p:spPr>
          <a:xfrm>
            <a:off x="156783" y="2336802"/>
            <a:ext cx="2194322" cy="4521198"/>
          </a:xfrm>
          <a:prstGeom prst="rect">
            <a:avLst/>
          </a:prstGeom>
          <a:noFill/>
        </p:spPr>
        <p:txBody>
          <a:bodyPr wrap="square" rtlCol="0" anchor="ctr">
            <a:noAutofit/>
          </a:bodyPr>
          <a:lstStyle/>
          <a:p>
            <a:endParaRPr lang="en-US" dirty="0"/>
          </a:p>
          <a:p>
            <a:r>
              <a:rPr lang="en-US" dirty="0" smtClean="0"/>
              <a:t>The </a:t>
            </a:r>
            <a:r>
              <a:rPr lang="en-US" dirty="0" err="1"/>
              <a:t>microservices</a:t>
            </a:r>
            <a:r>
              <a:rPr lang="en-US" dirty="0"/>
              <a:t> workload scales linearly achieving 4.3 billion API calls per day</a:t>
            </a:r>
          </a:p>
          <a:p>
            <a:endParaRPr lang="en-US" dirty="0"/>
          </a:p>
        </p:txBody>
      </p:sp>
      <p:pic>
        <p:nvPicPr>
          <p:cNvPr id="7" name="Picture 6"/>
          <p:cNvPicPr>
            <a:picLocks noChangeAspect="1"/>
          </p:cNvPicPr>
          <p:nvPr/>
        </p:nvPicPr>
        <p:blipFill>
          <a:blip r:embed="rId3"/>
          <a:stretch>
            <a:fillRect/>
          </a:stretch>
        </p:blipFill>
        <p:spPr>
          <a:xfrm>
            <a:off x="2351104" y="2336801"/>
            <a:ext cx="9955197" cy="4521200"/>
          </a:xfrm>
          <a:prstGeom prst="rect">
            <a:avLst/>
          </a:prstGeom>
        </p:spPr>
      </p:pic>
      <p:sp>
        <p:nvSpPr>
          <p:cNvPr id="3" name="Rectangle 2"/>
          <p:cNvSpPr/>
          <p:nvPr/>
        </p:nvSpPr>
        <p:spPr>
          <a:xfrm>
            <a:off x="2351103" y="1365072"/>
            <a:ext cx="9840896" cy="646331"/>
          </a:xfrm>
          <a:prstGeom prst="rect">
            <a:avLst/>
          </a:prstGeom>
        </p:spPr>
        <p:txBody>
          <a:bodyPr wrap="square">
            <a:spAutoFit/>
          </a:bodyPr>
          <a:lstStyle/>
          <a:p>
            <a:pPr algn="ctr"/>
            <a:r>
              <a:rPr lang="en-US" dirty="0"/>
              <a:t>This example is demonstrated on both 100 and 1000 node </a:t>
            </a:r>
            <a:r>
              <a:rPr lang="en-US" dirty="0" smtClean="0"/>
              <a:t>cluster</a:t>
            </a:r>
          </a:p>
          <a:p>
            <a:pPr algn="ctr"/>
            <a:r>
              <a:rPr lang="en-US" dirty="0" smtClean="0"/>
              <a:t>running </a:t>
            </a:r>
            <a:r>
              <a:rPr lang="en-US" dirty="0"/>
              <a:t>50 instances of the </a:t>
            </a:r>
            <a:r>
              <a:rPr lang="en-US" dirty="0" smtClean="0"/>
              <a:t>application</a:t>
            </a:r>
            <a:endParaRPr lang="en-US" dirty="0"/>
          </a:p>
        </p:txBody>
      </p:sp>
    </p:spTree>
    <p:extLst>
      <p:ext uri="{BB962C8B-B14F-4D97-AF65-F5344CB8AC3E}">
        <p14:creationId xmlns:p14="http://schemas.microsoft.com/office/powerpoint/2010/main" val="671284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36</a:t>
            </a:fld>
            <a:endParaRPr lang="en-US"/>
          </a:p>
        </p:txBody>
      </p:sp>
      <p:sp>
        <p:nvSpPr>
          <p:cNvPr id="4" name="Title 3"/>
          <p:cNvSpPr>
            <a:spLocks noGrp="1"/>
          </p:cNvSpPr>
          <p:nvPr>
            <p:ph type="title"/>
          </p:nvPr>
        </p:nvSpPr>
        <p:spPr/>
        <p:txBody>
          <a:bodyPr/>
          <a:lstStyle/>
          <a:p>
            <a:r>
              <a:rPr lang="en-US" dirty="0" smtClean="0"/>
              <a:t>Large Topology Supported Product Limits</a:t>
            </a:r>
            <a:br>
              <a:rPr lang="en-US" dirty="0" smtClean="0"/>
            </a:br>
            <a:endParaRPr lang="en-US" dirty="0"/>
          </a:p>
        </p:txBody>
      </p:sp>
      <p:sp>
        <p:nvSpPr>
          <p:cNvPr id="6" name="TextBox 5"/>
          <p:cNvSpPr txBox="1"/>
          <p:nvPr/>
        </p:nvSpPr>
        <p:spPr>
          <a:xfrm>
            <a:off x="365760" y="4601531"/>
            <a:ext cx="10997184" cy="1566023"/>
          </a:xfrm>
          <a:prstGeom prst="rect">
            <a:avLst/>
          </a:prstGeom>
          <a:noFill/>
        </p:spPr>
        <p:txBody>
          <a:bodyPr wrap="square" rtlCol="0" anchor="ctr">
            <a:noAutofit/>
          </a:bodyPr>
          <a:lstStyle/>
          <a:p>
            <a:r>
              <a:rPr lang="en-US" dirty="0"/>
              <a:t>The node sizes are representation not a recommendation with larger clusters typically accommodating </a:t>
            </a:r>
            <a:r>
              <a:rPr lang="en-US"/>
              <a:t>larger </a:t>
            </a:r>
            <a:r>
              <a:rPr lang="en-US" smtClean="0"/>
              <a:t>configurations</a:t>
            </a:r>
          </a:p>
          <a:p>
            <a:endParaRPr lang="en-US" dirty="0"/>
          </a:p>
          <a:p>
            <a:r>
              <a:rPr lang="en-US" dirty="0"/>
              <a:t>The 2.1.0.3 values are unproven or unverified as of the time of creating this presentation</a:t>
            </a:r>
          </a:p>
        </p:txBody>
      </p:sp>
      <p:graphicFrame>
        <p:nvGraphicFramePr>
          <p:cNvPr id="8" name="Content Placeholder 3"/>
          <p:cNvGraphicFramePr>
            <a:graphicFrameLocks/>
          </p:cNvGraphicFramePr>
          <p:nvPr>
            <p:extLst/>
          </p:nvPr>
        </p:nvGraphicFramePr>
        <p:xfrm>
          <a:off x="365760" y="2166243"/>
          <a:ext cx="11388818" cy="2167535"/>
        </p:xfrm>
        <a:graphic>
          <a:graphicData uri="http://schemas.openxmlformats.org/drawingml/2006/table">
            <a:tbl>
              <a:tblPr firstRow="1" bandRow="1">
                <a:tableStyleId>{5C22544A-7EE6-4342-B048-85BDC9FD1C3A}</a:tableStyleId>
              </a:tblPr>
              <a:tblGrid>
                <a:gridCol w="1865788">
                  <a:extLst>
                    <a:ext uri="{9D8B030D-6E8A-4147-A177-3AD203B41FA5}">
                      <a16:colId xmlns="" xmlns:a16="http://schemas.microsoft.com/office/drawing/2014/main" val="20000"/>
                    </a:ext>
                  </a:extLst>
                </a:gridCol>
                <a:gridCol w="2483916">
                  <a:extLst>
                    <a:ext uri="{9D8B030D-6E8A-4147-A177-3AD203B41FA5}">
                      <a16:colId xmlns="" xmlns:a16="http://schemas.microsoft.com/office/drawing/2014/main" val="20001"/>
                    </a:ext>
                  </a:extLst>
                </a:gridCol>
                <a:gridCol w="2292848">
                  <a:extLst>
                    <a:ext uri="{9D8B030D-6E8A-4147-A177-3AD203B41FA5}">
                      <a16:colId xmlns="" xmlns:a16="http://schemas.microsoft.com/office/drawing/2014/main" val="20002"/>
                    </a:ext>
                  </a:extLst>
                </a:gridCol>
                <a:gridCol w="2373133"/>
                <a:gridCol w="2373133"/>
              </a:tblGrid>
              <a:tr h="610676">
                <a:tc>
                  <a:txBody>
                    <a:bodyPr/>
                    <a:lstStyle/>
                    <a:p>
                      <a:r>
                        <a:rPr lang="en-US" sz="1300" dirty="0" smtClean="0"/>
                        <a:t>ICP Version</a:t>
                      </a:r>
                      <a:endParaRPr lang="en-US" sz="1300" dirty="0"/>
                    </a:p>
                  </a:txBody>
                  <a:tcPr marL="121920" marR="121920" marT="60960" marB="60960"/>
                </a:tc>
                <a:tc>
                  <a:txBody>
                    <a:bodyPr/>
                    <a:lstStyle/>
                    <a:p>
                      <a:r>
                        <a:rPr lang="en-US" sz="1300" dirty="0" smtClean="0"/>
                        <a:t>Maximum Nodes</a:t>
                      </a:r>
                      <a:r>
                        <a:rPr lang="en-US" sz="1300" baseline="0" dirty="0" smtClean="0"/>
                        <a:t> per Cluster</a:t>
                      </a:r>
                      <a:endParaRPr lang="en-US" sz="1300" dirty="0"/>
                    </a:p>
                  </a:txBody>
                  <a:tcPr marL="121920" marR="121920" marT="60960" marB="60960"/>
                </a:tc>
                <a:tc>
                  <a:txBody>
                    <a:bodyPr/>
                    <a:lstStyle/>
                    <a:p>
                      <a:r>
                        <a:rPr lang="en-US" sz="1300" dirty="0" smtClean="0"/>
                        <a:t>Total</a:t>
                      </a:r>
                      <a:r>
                        <a:rPr lang="en-US" sz="1300" baseline="0" dirty="0" smtClean="0"/>
                        <a:t> Pods Per Cluster</a:t>
                      </a:r>
                      <a:endParaRPr lang="en-US" sz="1300" dirty="0"/>
                    </a:p>
                  </a:txBody>
                  <a:tcPr marL="121920" marR="121920" marT="60960" marB="60960"/>
                </a:tc>
                <a:tc>
                  <a:txBody>
                    <a:bodyPr/>
                    <a:lstStyle/>
                    <a:p>
                      <a:r>
                        <a:rPr lang="en-US" sz="1300" dirty="0" smtClean="0"/>
                        <a:t>Pod Spec</a:t>
                      </a:r>
                      <a:endParaRPr lang="en-US" sz="1300" dirty="0"/>
                    </a:p>
                  </a:txBody>
                  <a:tcPr marL="121920" marR="121920" marT="60960" marB="60960"/>
                </a:tc>
                <a:tc>
                  <a:txBody>
                    <a:bodyPr/>
                    <a:lstStyle/>
                    <a:p>
                      <a:r>
                        <a:rPr lang="en-US" sz="1300" dirty="0" smtClean="0"/>
                        <a:t>Worker Node Spec</a:t>
                      </a:r>
                      <a:endParaRPr lang="en-US" sz="1300" dirty="0"/>
                    </a:p>
                  </a:txBody>
                  <a:tcPr marL="121920" marR="121920" marT="60960" marB="60960"/>
                </a:tc>
                <a:extLst>
                  <a:ext uri="{0D108BD9-81ED-4DB2-BD59-A6C34878D82A}">
                    <a16:rowId xmlns="" xmlns:a16="http://schemas.microsoft.com/office/drawing/2014/main" val="10000"/>
                  </a:ext>
                </a:extLst>
              </a:tr>
              <a:tr h="518953">
                <a:tc>
                  <a:txBody>
                    <a:bodyPr/>
                    <a:lstStyle/>
                    <a:p>
                      <a:r>
                        <a:rPr lang="en-US" sz="1300" dirty="0" smtClean="0"/>
                        <a:t>2.1.0.1 (</a:t>
                      </a:r>
                      <a:r>
                        <a:rPr lang="en-US" sz="1300" dirty="0" err="1" smtClean="0"/>
                        <a:t>Kube</a:t>
                      </a:r>
                      <a:r>
                        <a:rPr lang="en-US" sz="1300" dirty="0" smtClean="0"/>
                        <a:t> 1.8.3)</a:t>
                      </a:r>
                      <a:endParaRPr lang="en-US" sz="1300" dirty="0"/>
                    </a:p>
                  </a:txBody>
                  <a:tcPr marL="121920" marR="121920" marT="60960" marB="60960"/>
                </a:tc>
                <a:tc>
                  <a:txBody>
                    <a:bodyPr/>
                    <a:lstStyle/>
                    <a:p>
                      <a:r>
                        <a:rPr lang="en-US" sz="1300" dirty="0" smtClean="0"/>
                        <a:t>300</a:t>
                      </a:r>
                      <a:endParaRPr lang="en-US" sz="1300" dirty="0"/>
                    </a:p>
                  </a:txBody>
                  <a:tcPr marL="121920" marR="121920" marT="60960" marB="60960"/>
                </a:tc>
                <a:tc>
                  <a:txBody>
                    <a:bodyPr/>
                    <a:lstStyle/>
                    <a:p>
                      <a:r>
                        <a:rPr lang="en-US" altLang="zh-CN" sz="1300" dirty="0" smtClean="0"/>
                        <a:t>9000</a:t>
                      </a:r>
                      <a:endParaRPr lang="en-US" sz="1300" dirty="0"/>
                    </a:p>
                  </a:txBody>
                  <a:tcPr marL="121920" marR="121920" marT="60960" marB="60960"/>
                </a:tc>
                <a:tc>
                  <a:txBody>
                    <a:bodyPr/>
                    <a:lstStyle/>
                    <a:p>
                      <a:r>
                        <a:rPr lang="en-US" sz="1300" dirty="0" smtClean="0"/>
                        <a:t>0.</a:t>
                      </a:r>
                      <a:r>
                        <a:rPr lang="en-US" altLang="zh-CN" sz="1300" dirty="0" smtClean="0"/>
                        <a:t>1</a:t>
                      </a:r>
                      <a:r>
                        <a:rPr lang="en-US" sz="1300" dirty="0" smtClean="0"/>
                        <a:t> CPU, </a:t>
                      </a:r>
                      <a:r>
                        <a:rPr lang="en-US" altLang="zh-CN" sz="1300" dirty="0" smtClean="0"/>
                        <a:t>100</a:t>
                      </a:r>
                      <a:r>
                        <a:rPr lang="en-US" sz="1300" dirty="0" smtClean="0"/>
                        <a:t>M</a:t>
                      </a:r>
                      <a:r>
                        <a:rPr lang="en-US" sz="1300" baseline="0" dirty="0" smtClean="0"/>
                        <a:t> Memory</a:t>
                      </a:r>
                      <a:endParaRPr lang="en-US" sz="1300" dirty="0"/>
                    </a:p>
                  </a:txBody>
                  <a:tcPr marL="121920" marR="121920" marT="60960" marB="60960"/>
                </a:tc>
                <a:tc>
                  <a:txBody>
                    <a:bodyPr/>
                    <a:lstStyle/>
                    <a:p>
                      <a:r>
                        <a:rPr lang="en-US" altLang="zh-CN" sz="1300" dirty="0" smtClean="0"/>
                        <a:t>4</a:t>
                      </a:r>
                      <a:r>
                        <a:rPr lang="zh-CN" altLang="en-US" sz="1300" dirty="0" smtClean="0"/>
                        <a:t> </a:t>
                      </a:r>
                      <a:r>
                        <a:rPr lang="en-US" altLang="zh-CN" sz="1300" dirty="0" smtClean="0"/>
                        <a:t>Core,</a:t>
                      </a:r>
                      <a:r>
                        <a:rPr lang="zh-CN" altLang="en-US" sz="1300" dirty="0" smtClean="0"/>
                        <a:t> </a:t>
                      </a:r>
                      <a:r>
                        <a:rPr lang="en-US" altLang="zh-CN" sz="1300" dirty="0" smtClean="0"/>
                        <a:t>8G</a:t>
                      </a:r>
                      <a:r>
                        <a:rPr lang="zh-CN" altLang="en-US" sz="1300" dirty="0" smtClean="0"/>
                        <a:t> </a:t>
                      </a:r>
                      <a:r>
                        <a:rPr lang="en-US" altLang="zh-CN" sz="1300" dirty="0" smtClean="0"/>
                        <a:t>Memory</a:t>
                      </a:r>
                      <a:endParaRPr lang="en-US" sz="1300" dirty="0"/>
                    </a:p>
                  </a:txBody>
                  <a:tcPr marL="121920" marR="121920" marT="60960" marB="60960"/>
                </a:tc>
              </a:tr>
              <a:tr h="5189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t>2.1.0.2 (Kube 1.9.1)</a:t>
                      </a:r>
                    </a:p>
                  </a:txBody>
                  <a:tcPr marL="121920" marR="121920" marT="60960" marB="60960"/>
                </a:tc>
                <a:tc>
                  <a:txBody>
                    <a:bodyPr/>
                    <a:lstStyle/>
                    <a:p>
                      <a:r>
                        <a:rPr lang="en-US" sz="1300" dirty="0" smtClean="0"/>
                        <a:t>500</a:t>
                      </a:r>
                      <a:endParaRPr lang="en-US" sz="1300" dirty="0"/>
                    </a:p>
                  </a:txBody>
                  <a:tcPr marL="121920" marR="121920" marT="60960" marB="60960"/>
                </a:tc>
                <a:tc>
                  <a:txBody>
                    <a:bodyPr/>
                    <a:lstStyle/>
                    <a:p>
                      <a:r>
                        <a:rPr lang="en-US" altLang="zh-CN" sz="1300" dirty="0" smtClean="0"/>
                        <a:t>10000</a:t>
                      </a:r>
                      <a:endParaRPr lang="en-US" sz="13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t>0.5 CPU, 512M</a:t>
                      </a:r>
                      <a:r>
                        <a:rPr lang="en-US" sz="1300" baseline="0" dirty="0" smtClean="0"/>
                        <a:t> Memory</a:t>
                      </a:r>
                      <a:endParaRPr lang="en-US" sz="1300" dirty="0" smtClean="0"/>
                    </a:p>
                  </a:txBody>
                  <a:tcPr marL="121920" marR="121920" marT="60960" marB="60960"/>
                </a:tc>
                <a:tc>
                  <a:txBody>
                    <a:bodyPr/>
                    <a:lstStyle/>
                    <a:p>
                      <a:r>
                        <a:rPr lang="en-US" sz="1300" dirty="0" smtClean="0"/>
                        <a:t>8 Core, 16G Memory</a:t>
                      </a:r>
                      <a:endParaRPr lang="en-US" sz="1300" dirty="0"/>
                    </a:p>
                  </a:txBody>
                  <a:tcPr marL="121920" marR="121920" marT="60960" marB="60960"/>
                </a:tc>
              </a:tr>
              <a:tr h="518953">
                <a:tc>
                  <a:txBody>
                    <a:bodyPr/>
                    <a:lstStyle/>
                    <a:p>
                      <a:r>
                        <a:rPr lang="en-US" sz="1300" dirty="0" smtClean="0"/>
                        <a:t>2.1.0.3</a:t>
                      </a:r>
                      <a:endParaRPr lang="en-US" sz="1300" dirty="0"/>
                    </a:p>
                  </a:txBody>
                  <a:tcPr marL="121920" marR="121920" marT="60960" marB="60960"/>
                </a:tc>
                <a:tc>
                  <a:txBody>
                    <a:bodyPr/>
                    <a:lstStyle/>
                    <a:p>
                      <a:r>
                        <a:rPr lang="en-US" sz="1300" dirty="0" smtClean="0"/>
                        <a:t>Target 1000</a:t>
                      </a:r>
                      <a:endParaRPr lang="en-US" sz="1300" dirty="0"/>
                    </a:p>
                  </a:txBody>
                  <a:tcPr marL="121920" marR="121920" marT="60960" marB="60960"/>
                </a:tc>
                <a:tc>
                  <a:txBody>
                    <a:bodyPr/>
                    <a:lstStyle/>
                    <a:p>
                      <a:r>
                        <a:rPr lang="en-US" sz="1300" dirty="0" smtClean="0"/>
                        <a:t>Target 20000</a:t>
                      </a:r>
                      <a:endParaRPr lang="en-US" sz="1300" dirty="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t>0.5 CPU, 512M</a:t>
                      </a:r>
                      <a:r>
                        <a:rPr lang="en-US" sz="1300" baseline="0" dirty="0" smtClean="0"/>
                        <a:t> Memory</a:t>
                      </a:r>
                      <a:endParaRPr lang="en-US" sz="1300" dirty="0" smtClean="0"/>
                    </a:p>
                  </a:txBody>
                  <a:tcPr marL="121920" marR="121920" marT="60960" marB="6096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smtClean="0"/>
                        <a:t>8 Core, 16G Memory</a:t>
                      </a:r>
                    </a:p>
                  </a:txBody>
                  <a:tcPr marL="121920" marR="121920" marT="60960" marB="60960"/>
                </a:tc>
              </a:tr>
            </a:tbl>
          </a:graphicData>
        </a:graphic>
      </p:graphicFrame>
    </p:spTree>
    <p:extLst>
      <p:ext uri="{BB962C8B-B14F-4D97-AF65-F5344CB8AC3E}">
        <p14:creationId xmlns:p14="http://schemas.microsoft.com/office/powerpoint/2010/main" val="1544573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0BE6F14-FF48-0F4F-A8AA-2E3F25371E4A}" type="slidenum">
              <a:rPr lang="en-US" smtClean="0"/>
              <a:pPr/>
              <a:t>37</a:t>
            </a:fld>
            <a:endParaRPr lang="en-US"/>
          </a:p>
        </p:txBody>
      </p:sp>
      <p:sp>
        <p:nvSpPr>
          <p:cNvPr id="4" name="Title 3"/>
          <p:cNvSpPr>
            <a:spLocks noGrp="1"/>
          </p:cNvSpPr>
          <p:nvPr>
            <p:ph type="title"/>
          </p:nvPr>
        </p:nvSpPr>
        <p:spPr/>
        <p:txBody>
          <a:bodyPr/>
          <a:lstStyle/>
          <a:p>
            <a:r>
              <a:rPr lang="en-US" dirty="0" smtClean="0"/>
              <a:t>IBM v. K8s and Supported Product Limits</a:t>
            </a:r>
            <a:br>
              <a:rPr lang="en-US" dirty="0" smtClean="0"/>
            </a:br>
            <a:endParaRPr lang="en-US" dirty="0"/>
          </a:p>
        </p:txBody>
      </p:sp>
      <p:sp>
        <p:nvSpPr>
          <p:cNvPr id="6" name="TextBox 5"/>
          <p:cNvSpPr txBox="1"/>
          <p:nvPr/>
        </p:nvSpPr>
        <p:spPr>
          <a:xfrm>
            <a:off x="365760" y="2365249"/>
            <a:ext cx="10997184" cy="3802305"/>
          </a:xfrm>
          <a:prstGeom prst="rect">
            <a:avLst/>
          </a:prstGeom>
          <a:noFill/>
        </p:spPr>
        <p:txBody>
          <a:bodyPr wrap="square" rtlCol="0" anchor="ctr">
            <a:noAutofit/>
          </a:bodyPr>
          <a:lstStyle/>
          <a:p>
            <a:r>
              <a:rPr lang="en-US" sz="2000" dirty="0"/>
              <a:t>Kubernetes claims 5000 nodes why can ICP not?</a:t>
            </a:r>
          </a:p>
          <a:p>
            <a:pPr marL="228594" indent="-228594">
              <a:buFont typeface="Arial" charset="0"/>
              <a:buChar char="•"/>
            </a:pPr>
            <a:r>
              <a:rPr lang="en-US" sz="2000" dirty="0"/>
              <a:t>ICP provides extra enterprise capabilities</a:t>
            </a:r>
          </a:p>
          <a:p>
            <a:pPr marL="228594" indent="-228594">
              <a:buFont typeface="Arial" charset="0"/>
              <a:buChar char="•"/>
            </a:pPr>
            <a:r>
              <a:rPr lang="en-US" sz="2000" dirty="0"/>
              <a:t>ICP uses Calico as default network overlay</a:t>
            </a:r>
          </a:p>
          <a:p>
            <a:pPr marL="228594" indent="-228594">
              <a:buFont typeface="Arial" charset="0"/>
              <a:buChar char="•"/>
            </a:pPr>
            <a:r>
              <a:rPr lang="en-US" sz="2000" dirty="0"/>
              <a:t>ICP Calico uses node-to-node mesh to configure peering between all Calico nodes</a:t>
            </a:r>
          </a:p>
          <a:p>
            <a:pPr marL="228594" indent="-228594">
              <a:buFont typeface="Arial" charset="0"/>
              <a:buChar char="•"/>
            </a:pPr>
            <a:r>
              <a:rPr lang="en-US" sz="2000" dirty="0"/>
              <a:t>Calico load increases </a:t>
            </a:r>
            <a:r>
              <a:rPr lang="en-US" sz="2000" dirty="0" err="1"/>
              <a:t>etcd</a:t>
            </a:r>
            <a:r>
              <a:rPr lang="en-US" sz="2000" dirty="0"/>
              <a:t> load and increases greatly for very large clusters (1000+ nodes) **</a:t>
            </a:r>
            <a:r>
              <a:rPr lang="en-US" sz="2000" dirty="0" err="1"/>
              <a:t>etcd</a:t>
            </a:r>
            <a:r>
              <a:rPr lang="en-US" sz="2000" dirty="0"/>
              <a:t> may be broken out in its own node starting in 2.1.0.3</a:t>
            </a:r>
          </a:p>
          <a:p>
            <a:pPr marL="228594" indent="-228594">
              <a:buFont typeface="Arial" charset="0"/>
              <a:buChar char="•"/>
            </a:pPr>
            <a:r>
              <a:rPr lang="en-US" sz="2000" dirty="0"/>
              <a:t>Node-to-node mesh stops working if there are more than 700 nodes in a cluster</a:t>
            </a:r>
          </a:p>
          <a:p>
            <a:endParaRPr lang="en-US" sz="2000" dirty="0"/>
          </a:p>
          <a:p>
            <a:r>
              <a:rPr lang="en-US" sz="2000" dirty="0"/>
              <a:t>Note:  It is recommended to </a:t>
            </a:r>
            <a:r>
              <a:rPr lang="en-US" sz="2000" dirty="0" err="1"/>
              <a:t>configre</a:t>
            </a:r>
            <a:r>
              <a:rPr lang="en-US" sz="2000" dirty="0"/>
              <a:t> route </a:t>
            </a:r>
            <a:r>
              <a:rPr lang="en-US" sz="2000" dirty="0" err="1"/>
              <a:t>relectors</a:t>
            </a:r>
            <a:r>
              <a:rPr lang="en-US" sz="2000" dirty="0"/>
              <a:t> for BGP daemons in all cases starting scales approaching 1000 nodes</a:t>
            </a:r>
          </a:p>
          <a:p>
            <a:pPr marL="228594" indent="-228594">
              <a:buFont typeface="Arial" charset="0"/>
              <a:buChar char="•"/>
            </a:pPr>
            <a:endParaRPr lang="en-US" sz="2000" dirty="0"/>
          </a:p>
        </p:txBody>
      </p:sp>
    </p:spTree>
    <p:extLst>
      <p:ext uri="{BB962C8B-B14F-4D97-AF65-F5344CB8AC3E}">
        <p14:creationId xmlns:p14="http://schemas.microsoft.com/office/powerpoint/2010/main" val="866187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407567"/>
            <a:ext cx="6916616" cy="6027740"/>
          </a:xfrm>
        </p:spPr>
        <p:txBody>
          <a:bodyPr/>
          <a:lstStyle/>
          <a:p>
            <a:r>
              <a:rPr lang="en-US" dirty="0" err="1" smtClean="0"/>
              <a:t>Kube</a:t>
            </a:r>
            <a:r>
              <a:rPr lang="en-US" dirty="0" smtClean="0"/>
              <a:t>-proxy: IPVS </a:t>
            </a:r>
            <a:r>
              <a:rPr lang="en-US" sz="1800" dirty="0" smtClean="0"/>
              <a:t>(Beta K8s 1.10, ICP 3.1.0.3)</a:t>
            </a:r>
            <a:r>
              <a:rPr lang="en-US" dirty="0" smtClean="0"/>
              <a:t/>
            </a:r>
            <a:br>
              <a:rPr lang="en-US" dirty="0" smtClean="0"/>
            </a:b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38</a:t>
            </a:fld>
            <a:endParaRPr lang="en-US"/>
          </a:p>
        </p:txBody>
      </p:sp>
      <p:sp>
        <p:nvSpPr>
          <p:cNvPr id="6" name="TextBox 5"/>
          <p:cNvSpPr txBox="1"/>
          <p:nvPr/>
        </p:nvSpPr>
        <p:spPr>
          <a:xfrm>
            <a:off x="355600" y="1118608"/>
            <a:ext cx="11379200" cy="2030992"/>
          </a:xfrm>
          <a:prstGeom prst="rect">
            <a:avLst/>
          </a:prstGeom>
          <a:noFill/>
        </p:spPr>
        <p:txBody>
          <a:bodyPr wrap="square" rtlCol="0" anchor="t">
            <a:noAutofit/>
          </a:bodyPr>
          <a:lstStyle/>
          <a:p>
            <a:r>
              <a:rPr lang="en-US" sz="1600" dirty="0"/>
              <a:t>We have three choices for </a:t>
            </a:r>
            <a:r>
              <a:rPr lang="en-US" sz="1600" dirty="0" err="1"/>
              <a:t>kube</a:t>
            </a:r>
            <a:r>
              <a:rPr lang="en-US" sz="1600" dirty="0"/>
              <a:t>-proxy mode:  </a:t>
            </a:r>
            <a:endParaRPr lang="en-US" sz="1600" dirty="0" smtClean="0"/>
          </a:p>
          <a:p>
            <a:r>
              <a:rPr lang="en-US" sz="1600" dirty="0" smtClean="0"/>
              <a:t>namespace</a:t>
            </a:r>
            <a:r>
              <a:rPr lang="en-US" sz="1600" dirty="0"/>
              <a:t>, </a:t>
            </a:r>
            <a:r>
              <a:rPr lang="en-US" sz="1600" dirty="0" err="1" smtClean="0"/>
              <a:t>iptables</a:t>
            </a:r>
            <a:r>
              <a:rPr lang="en-US" sz="1600" dirty="0" smtClean="0"/>
              <a:t> </a:t>
            </a:r>
            <a:r>
              <a:rPr lang="en-US" sz="1600" dirty="0"/>
              <a:t>(</a:t>
            </a:r>
            <a:r>
              <a:rPr lang="en-US" sz="1600" dirty="0" smtClean="0"/>
              <a:t>default), </a:t>
            </a:r>
            <a:r>
              <a:rPr lang="en-US" sz="1600" dirty="0" err="1"/>
              <a:t>ipvs</a:t>
            </a:r>
            <a:r>
              <a:rPr lang="en-US" sz="1600" dirty="0"/>
              <a:t> (beta for </a:t>
            </a:r>
            <a:r>
              <a:rPr lang="en-US" sz="1600" dirty="0" smtClean="0"/>
              <a:t>2.1.0.3)</a:t>
            </a:r>
            <a:endParaRPr lang="en-US" sz="1600" dirty="0"/>
          </a:p>
          <a:p>
            <a:endParaRPr lang="en-US" sz="1600" dirty="0"/>
          </a:p>
          <a:p>
            <a:r>
              <a:rPr lang="en-US" sz="1600" dirty="0"/>
              <a:t>Issues with </a:t>
            </a:r>
            <a:r>
              <a:rPr lang="en-US" sz="1600" dirty="0" err="1"/>
              <a:t>iptables</a:t>
            </a:r>
            <a:r>
              <a:rPr lang="en-US" sz="1600" dirty="0"/>
              <a:t> as a load balancers:</a:t>
            </a:r>
          </a:p>
          <a:p>
            <a:pPr marL="228594" indent="-228594">
              <a:buFont typeface="Arial" charset="0"/>
              <a:buChar char="•"/>
            </a:pPr>
            <a:r>
              <a:rPr lang="en-US" sz="1600" dirty="0"/>
              <a:t>Not incremental:  copy all rules, make changes, save back</a:t>
            </a:r>
          </a:p>
          <a:p>
            <a:pPr marL="228594" indent="-228594">
              <a:buFont typeface="Arial" charset="0"/>
              <a:buChar char="•"/>
            </a:pPr>
            <a:r>
              <a:rPr lang="en-US" sz="1600" dirty="0"/>
              <a:t>Locked during update</a:t>
            </a:r>
          </a:p>
          <a:p>
            <a:pPr marL="228594" indent="-228594">
              <a:buFont typeface="Arial" charset="0"/>
              <a:buChar char="•"/>
            </a:pPr>
            <a:r>
              <a:rPr lang="en-US" sz="1600" dirty="0"/>
              <a:t>Time to add one rule when there are 5k services (40k rules):  11 minutes increases to 5 hours for 20k services</a:t>
            </a:r>
          </a:p>
        </p:txBody>
      </p:sp>
      <p:pic>
        <p:nvPicPr>
          <p:cNvPr id="5" name="Picture 4"/>
          <p:cNvPicPr>
            <a:picLocks noChangeAspect="1"/>
          </p:cNvPicPr>
          <p:nvPr/>
        </p:nvPicPr>
        <p:blipFill>
          <a:blip r:embed="rId3"/>
          <a:stretch>
            <a:fillRect/>
          </a:stretch>
        </p:blipFill>
        <p:spPr>
          <a:xfrm>
            <a:off x="5599400" y="1118608"/>
            <a:ext cx="6302672" cy="912747"/>
          </a:xfrm>
          <a:prstGeom prst="rect">
            <a:avLst/>
          </a:prstGeom>
        </p:spPr>
      </p:pic>
      <p:pic>
        <p:nvPicPr>
          <p:cNvPr id="7" name="Picture 6"/>
          <p:cNvPicPr>
            <a:picLocks noChangeAspect="1"/>
          </p:cNvPicPr>
          <p:nvPr/>
        </p:nvPicPr>
        <p:blipFill>
          <a:blip r:embed="rId4"/>
          <a:stretch>
            <a:fillRect/>
          </a:stretch>
        </p:blipFill>
        <p:spPr>
          <a:xfrm>
            <a:off x="63500" y="3359780"/>
            <a:ext cx="5734138" cy="3417787"/>
          </a:xfrm>
          <a:prstGeom prst="rect">
            <a:avLst/>
          </a:prstGeom>
        </p:spPr>
      </p:pic>
      <p:pic>
        <p:nvPicPr>
          <p:cNvPr id="8" name="Picture 7"/>
          <p:cNvPicPr>
            <a:picLocks noChangeAspect="1"/>
          </p:cNvPicPr>
          <p:nvPr/>
        </p:nvPicPr>
        <p:blipFill>
          <a:blip r:embed="rId5"/>
          <a:stretch>
            <a:fillRect/>
          </a:stretch>
        </p:blipFill>
        <p:spPr>
          <a:xfrm>
            <a:off x="5861138" y="3359780"/>
            <a:ext cx="6240545" cy="3417787"/>
          </a:xfrm>
          <a:prstGeom prst="rect">
            <a:avLst/>
          </a:prstGeom>
        </p:spPr>
      </p:pic>
    </p:spTree>
    <p:extLst>
      <p:ext uri="{BB962C8B-B14F-4D97-AF65-F5344CB8AC3E}">
        <p14:creationId xmlns:p14="http://schemas.microsoft.com/office/powerpoint/2010/main" val="214459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480" y="418857"/>
            <a:ext cx="8534400" cy="853440"/>
          </a:xfrm>
        </p:spPr>
        <p:txBody>
          <a:bodyPr/>
          <a:lstStyle/>
          <a:p>
            <a:r>
              <a:rPr lang="en-US" dirty="0" smtClean="0"/>
              <a:t>In Summary</a:t>
            </a:r>
            <a:endParaRPr lang="en-US" dirty="0"/>
          </a:p>
        </p:txBody>
      </p:sp>
      <p:sp>
        <p:nvSpPr>
          <p:cNvPr id="4" name="TextBox 3">
            <a:extLst>
              <a:ext uri="{FF2B5EF4-FFF2-40B4-BE49-F238E27FC236}">
                <a16:creationId xmlns:a16="http://schemas.microsoft.com/office/drawing/2014/main" xmlns="" id="{1D735B4E-16F4-3146-B764-76F0B41CB309}"/>
              </a:ext>
            </a:extLst>
          </p:cNvPr>
          <p:cNvSpPr txBox="1"/>
          <p:nvPr/>
        </p:nvSpPr>
        <p:spPr>
          <a:xfrm>
            <a:off x="3822700" y="1519444"/>
            <a:ext cx="7929029" cy="4360655"/>
          </a:xfrm>
          <a:prstGeom prst="rect">
            <a:avLst/>
          </a:prstGeom>
          <a:noFill/>
        </p:spPr>
        <p:txBody>
          <a:bodyPr wrap="square" rtlCol="0" anchor="ctr">
            <a:noAutofit/>
          </a:bodyPr>
          <a:lstStyle/>
          <a:p>
            <a:r>
              <a:rPr lang="en-US" sz="2800" dirty="0" smtClean="0"/>
              <a:t>Consider your workload volumes</a:t>
            </a:r>
            <a:endParaRPr lang="en-US" sz="2000" b="1" dirty="0"/>
          </a:p>
          <a:p>
            <a:r>
              <a:rPr lang="en-US" sz="2000" dirty="0" smtClean="0"/>
              <a:t>Do you have a high number of transactions?  Is the workload variable?</a:t>
            </a:r>
            <a:endParaRPr lang="en-US" dirty="0" smtClean="0"/>
          </a:p>
          <a:p>
            <a:endParaRPr lang="en-US" dirty="0"/>
          </a:p>
          <a:p>
            <a:r>
              <a:rPr lang="en-US" sz="2800" dirty="0" smtClean="0"/>
              <a:t>Consider your workload personality</a:t>
            </a:r>
            <a:endParaRPr lang="en-US" sz="2000" b="1" dirty="0"/>
          </a:p>
          <a:p>
            <a:r>
              <a:rPr lang="en-US" dirty="0" smtClean="0"/>
              <a:t>Are your services network intensive?  What are the programming frameworks you are using?</a:t>
            </a:r>
          </a:p>
          <a:p>
            <a:endParaRPr lang="en-US" dirty="0"/>
          </a:p>
          <a:p>
            <a:r>
              <a:rPr lang="en-US" sz="2800" dirty="0" smtClean="0"/>
              <a:t>Consider your performance requirements</a:t>
            </a:r>
            <a:endParaRPr lang="en-US" sz="2000" b="1" dirty="0"/>
          </a:p>
          <a:p>
            <a:r>
              <a:rPr lang="en-US" dirty="0" smtClean="0"/>
              <a:t>How do your applications scale?  Horizontal?  Vertical?  </a:t>
            </a:r>
            <a:r>
              <a:rPr lang="en-US" dirty="0" err="1" smtClean="0"/>
              <a:t>Sharding</a:t>
            </a:r>
            <a:r>
              <a:rPr lang="en-US" dirty="0" smtClean="0"/>
              <a:t>?</a:t>
            </a:r>
            <a:endParaRPr lang="en-US" dirty="0"/>
          </a:p>
          <a:p>
            <a:endParaRPr lang="en-US" dirty="0"/>
          </a:p>
          <a:p>
            <a:endParaRPr lang="en-US" dirty="0"/>
          </a:p>
        </p:txBody>
      </p:sp>
      <p:sp>
        <p:nvSpPr>
          <p:cNvPr id="15" name="Footer Placeholder 3">
            <a:extLst>
              <a:ext uri="{FF2B5EF4-FFF2-40B4-BE49-F238E27FC236}">
                <a16:creationId xmlns:a16="http://schemas.microsoft.com/office/drawing/2014/main" xmlns="" id="{7EF83EF1-7C4B-E547-A7B9-45BBE42F8753}"/>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16" name="Slide Number Placeholder 1">
            <a:extLst>
              <a:ext uri="{FF2B5EF4-FFF2-40B4-BE49-F238E27FC236}">
                <a16:creationId xmlns:a16="http://schemas.microsoft.com/office/drawing/2014/main" xmlns="" id="{AE3F6F5B-98CD-514B-8976-A74FD3D375FD}"/>
              </a:ext>
            </a:extLst>
          </p:cNvPr>
          <p:cNvSpPr txBox="1">
            <a:spLocks/>
          </p:cNvSpPr>
          <p:nvPr/>
        </p:nvSpPr>
        <p:spPr>
          <a:xfrm>
            <a:off x="9116291" y="663247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39</a:t>
            </a:fld>
            <a:endParaRPr lang="en-US" sz="800" dirty="0">
              <a:solidFill>
                <a:srgbClr val="000000"/>
              </a:solidFill>
              <a:latin typeface="IBM Plex Sans"/>
            </a:endParaRPr>
          </a:p>
        </p:txBody>
      </p:sp>
      <p:pic>
        <p:nvPicPr>
          <p:cNvPr id="3" name="Picture 2"/>
          <p:cNvPicPr>
            <a:picLocks noChangeAspect="1"/>
          </p:cNvPicPr>
          <p:nvPr/>
        </p:nvPicPr>
        <p:blipFill>
          <a:blip r:embed="rId3"/>
          <a:stretch>
            <a:fillRect/>
          </a:stretch>
        </p:blipFill>
        <p:spPr>
          <a:xfrm>
            <a:off x="609600" y="2488941"/>
            <a:ext cx="2540000" cy="2540000"/>
          </a:xfrm>
          <a:prstGeom prst="rect">
            <a:avLst/>
          </a:prstGeom>
        </p:spPr>
      </p:pic>
    </p:spTree>
    <p:extLst>
      <p:ext uri="{BB962C8B-B14F-4D97-AF65-F5344CB8AC3E}">
        <p14:creationId xmlns:p14="http://schemas.microsoft.com/office/powerpoint/2010/main" val="1893182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Polyglot</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4</a:t>
            </a:fld>
            <a:endParaRPr lang="en-US"/>
          </a:p>
        </p:txBody>
      </p:sp>
      <p:pic>
        <p:nvPicPr>
          <p:cNvPr id="5" name="Picture 4"/>
          <p:cNvPicPr>
            <a:picLocks noChangeAspect="1"/>
          </p:cNvPicPr>
          <p:nvPr/>
        </p:nvPicPr>
        <p:blipFill>
          <a:blip r:embed="rId3"/>
          <a:stretch>
            <a:fillRect/>
          </a:stretch>
        </p:blipFill>
        <p:spPr>
          <a:xfrm>
            <a:off x="5092701" y="0"/>
            <a:ext cx="7099299" cy="6875752"/>
          </a:xfrm>
          <a:prstGeom prst="rect">
            <a:avLst/>
          </a:prstGeom>
        </p:spPr>
      </p:pic>
      <p:sp>
        <p:nvSpPr>
          <p:cNvPr id="6" name="TextBox 5"/>
          <p:cNvSpPr txBox="1"/>
          <p:nvPr/>
        </p:nvSpPr>
        <p:spPr>
          <a:xfrm>
            <a:off x="413705" y="939800"/>
            <a:ext cx="4259895" cy="5092700"/>
          </a:xfrm>
          <a:prstGeom prst="rect">
            <a:avLst/>
          </a:prstGeom>
          <a:noFill/>
        </p:spPr>
        <p:txBody>
          <a:bodyPr wrap="square" rtlCol="0" anchor="ctr">
            <a:noAutofit/>
          </a:bodyPr>
          <a:lstStyle/>
          <a:p>
            <a:r>
              <a:rPr lang="en-US" sz="2400" dirty="0" smtClean="0"/>
              <a:t>We will consider a Polyglot application referred to as Acme Air.  </a:t>
            </a:r>
          </a:p>
          <a:p>
            <a:endParaRPr lang="en-US" sz="2400" dirty="0" smtClean="0"/>
          </a:p>
          <a:p>
            <a:r>
              <a:rPr lang="en-US" sz="2400" dirty="0" smtClean="0"/>
              <a:t>This application utilizes multiple programming frameworks.  </a:t>
            </a:r>
          </a:p>
          <a:p>
            <a:endParaRPr lang="en-US" sz="2400" dirty="0" smtClean="0"/>
          </a:p>
          <a:p>
            <a:r>
              <a:rPr lang="en-US" sz="2400" dirty="0" smtClean="0"/>
              <a:t>The intent is to use a general case to evaluate performance and scalability of IBM Cloud Private.</a:t>
            </a:r>
            <a:endParaRPr lang="en-US" sz="2400" dirty="0"/>
          </a:p>
        </p:txBody>
      </p:sp>
    </p:spTree>
    <p:extLst>
      <p:ext uri="{BB962C8B-B14F-4D97-AF65-F5344CB8AC3E}">
        <p14:creationId xmlns:p14="http://schemas.microsoft.com/office/powerpoint/2010/main" val="463818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074400" cy="853440"/>
          </a:xfrm>
        </p:spPr>
        <p:txBody>
          <a:bodyPr/>
          <a:lstStyle/>
          <a:p>
            <a:r>
              <a:rPr lang="en-US" dirty="0"/>
              <a:t>Try IBM Cloud Private today!</a:t>
            </a:r>
          </a:p>
        </p:txBody>
      </p:sp>
      <p:sp>
        <p:nvSpPr>
          <p:cNvPr id="3" name="Slide Number Placeholder 2"/>
          <p:cNvSpPr>
            <a:spLocks noGrp="1"/>
          </p:cNvSpPr>
          <p:nvPr>
            <p:ph type="sldNum" sz="quarter" idx="10"/>
          </p:nvPr>
        </p:nvSpPr>
        <p:spPr/>
        <p:txBody>
          <a:bodyPr/>
          <a:lstStyle/>
          <a:p>
            <a:pPr defTabSz="914377" hangingPunct="1"/>
            <a:fld id="{D0BE6F14-FF48-0F4F-A8AA-2E3F25371E4A}" type="slidenum">
              <a:rPr lang="en-US" kern="1200">
                <a:solidFill>
                  <a:srgbClr val="000000"/>
                </a:solidFill>
                <a:latin typeface="IBM Plex Sans"/>
              </a:rPr>
              <a:pPr defTabSz="914377" hangingPunct="1"/>
              <a:t>40</a:t>
            </a:fld>
            <a:endParaRPr lang="en-US" kern="1200">
              <a:solidFill>
                <a:srgbClr val="000000"/>
              </a:solidFill>
              <a:latin typeface="IBM Plex Sans"/>
            </a:endParaRPr>
          </a:p>
        </p:txBody>
      </p:sp>
      <p:sp>
        <p:nvSpPr>
          <p:cNvPr id="20" name="Slide Number Placeholder 1"/>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40</a:t>
            </a:fld>
            <a:endParaRPr lang="en-US" sz="800" dirty="0">
              <a:solidFill>
                <a:srgbClr val="000000"/>
              </a:solidFill>
              <a:latin typeface="IBM Plex Sans"/>
            </a:endParaRPr>
          </a:p>
        </p:txBody>
      </p:sp>
      <p:sp>
        <p:nvSpPr>
          <p:cNvPr id="22" name="Slide Number Placeholder 1"/>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40</a:t>
            </a:fld>
            <a:endParaRPr lang="en-US" sz="800" dirty="0">
              <a:solidFill>
                <a:srgbClr val="000000"/>
              </a:solidFill>
              <a:latin typeface="IBM Plex Sans"/>
            </a:endParaRPr>
          </a:p>
        </p:txBody>
      </p:sp>
      <p:sp>
        <p:nvSpPr>
          <p:cNvPr id="11" name="Content Placeholder 6"/>
          <p:cNvSpPr txBox="1">
            <a:spLocks/>
          </p:cNvSpPr>
          <p:nvPr/>
        </p:nvSpPr>
        <p:spPr>
          <a:xfrm>
            <a:off x="0" y="1289785"/>
            <a:ext cx="12192000" cy="4084321"/>
          </a:xfrm>
          <a:prstGeom prst="rect">
            <a:avLst/>
          </a:prstGeom>
          <a:solidFill>
            <a:schemeClr val="accent3"/>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endParaRPr lang="en-US" sz="1867">
              <a:solidFill>
                <a:srgbClr val="FFFFFF"/>
              </a:solidFill>
              <a:latin typeface="IBM Plex Sans"/>
            </a:endParaRPr>
          </a:p>
          <a:p>
            <a:pPr algn="ctr" defTabSz="609585">
              <a:spcBef>
                <a:spcPts val="1467"/>
              </a:spcBef>
            </a:pPr>
            <a:endParaRPr lang="en-US" sz="1867">
              <a:solidFill>
                <a:srgbClr val="FFFFFF"/>
              </a:solidFill>
              <a:latin typeface="IBM Plex Sans"/>
            </a:endParaRPr>
          </a:p>
          <a:p>
            <a:pPr algn="ctr" defTabSz="609585">
              <a:spcBef>
                <a:spcPts val="1467"/>
              </a:spcBef>
            </a:pPr>
            <a:endParaRPr lang="en-US" sz="1867">
              <a:solidFill>
                <a:srgbClr val="FFFFFF"/>
              </a:solidFill>
              <a:latin typeface="IBM Plex Sans"/>
            </a:endParaRPr>
          </a:p>
          <a:p>
            <a:pPr algn="ctr" defTabSz="609585">
              <a:spcBef>
                <a:spcPts val="1467"/>
              </a:spcBef>
            </a:pPr>
            <a:endParaRPr lang="en-US" sz="1867" dirty="0">
              <a:solidFill>
                <a:srgbClr val="FFFFFF"/>
              </a:solidFill>
              <a:latin typeface="IBM Plex Sans"/>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08695" y="1762101"/>
            <a:ext cx="6098293" cy="2874844"/>
          </a:xfrm>
          <a:prstGeom prst="rect">
            <a:avLst/>
          </a:prstGeom>
        </p:spPr>
        <p:style>
          <a:lnRef idx="1">
            <a:schemeClr val="dk1"/>
          </a:lnRef>
          <a:fillRef idx="2">
            <a:schemeClr val="dk1"/>
          </a:fillRef>
          <a:effectRef idx="1">
            <a:schemeClr val="dk1"/>
          </a:effectRef>
          <a:fontRef idx="minor">
            <a:schemeClr val="dk1"/>
          </a:fontRef>
        </p:style>
      </p:pic>
      <p:sp>
        <p:nvSpPr>
          <p:cNvPr id="4" name="Rectangle 3"/>
          <p:cNvSpPr/>
          <p:nvPr/>
        </p:nvSpPr>
        <p:spPr>
          <a:xfrm>
            <a:off x="128336" y="2153082"/>
            <a:ext cx="5195347" cy="2062103"/>
          </a:xfrm>
          <a:prstGeom prst="rect">
            <a:avLst/>
          </a:prstGeom>
        </p:spPr>
        <p:txBody>
          <a:bodyPr wrap="square">
            <a:spAutoFit/>
          </a:bodyPr>
          <a:lstStyle/>
          <a:p>
            <a:pPr algn="ctr" defTabSz="1219139" eaLnBrk="0" fontAlgn="base" hangingPunct="1">
              <a:spcBef>
                <a:spcPct val="0"/>
              </a:spcBef>
              <a:spcAft>
                <a:spcPct val="0"/>
              </a:spcAft>
              <a:defRPr/>
            </a:pPr>
            <a:r>
              <a:rPr kumimoji="1" lang="en-US" altLang="en-US" sz="3200" kern="1200" dirty="0">
                <a:solidFill>
                  <a:prstClr val="white"/>
                </a:solidFill>
                <a:latin typeface="IBM Plex Sans"/>
                <a:ea typeface="Helvetica Neue for IBM" charset="0"/>
                <a:cs typeface="Helvetica Neue for IBM" charset="0"/>
                <a:sym typeface="Helvetica Neue for IBM" charset="0"/>
              </a:rPr>
              <a:t>Guided and Proof of Technology demos</a:t>
            </a:r>
          </a:p>
          <a:p>
            <a:pPr algn="ctr" defTabSz="1219139" eaLnBrk="0" fontAlgn="base" hangingPunct="1">
              <a:spcBef>
                <a:spcPct val="0"/>
              </a:spcBef>
              <a:spcAft>
                <a:spcPct val="0"/>
              </a:spcAft>
              <a:defRPr/>
            </a:pPr>
            <a:endParaRPr kumimoji="1" lang="en-US" altLang="en-US" sz="3200" kern="1200" dirty="0">
              <a:solidFill>
                <a:prstClr val="white"/>
              </a:solidFill>
              <a:latin typeface="IBM Plex Sans"/>
              <a:ea typeface="Helvetica Neue for IBM" charset="0"/>
              <a:cs typeface="Helvetica Neue for IBM" charset="0"/>
              <a:sym typeface="Helvetica Neue for IBM" charset="0"/>
            </a:endParaRPr>
          </a:p>
          <a:p>
            <a:pPr algn="ctr" defTabSz="1219139" eaLnBrk="0" fontAlgn="base" hangingPunct="1">
              <a:spcBef>
                <a:spcPct val="0"/>
              </a:spcBef>
              <a:spcAft>
                <a:spcPct val="0"/>
              </a:spcAft>
              <a:defRPr/>
            </a:pPr>
            <a:r>
              <a:rPr kumimoji="1" lang="en-US" altLang="en-US" sz="3200" kern="1200" dirty="0">
                <a:solidFill>
                  <a:prstClr val="white"/>
                </a:solidFill>
                <a:latin typeface="IBM Plex Sans"/>
                <a:ea typeface="Helvetica Neue for IBM" charset="0"/>
                <a:cs typeface="Helvetica Neue for IBM" charset="0"/>
                <a:sym typeface="Helvetica Neue for IBM" charset="0"/>
              </a:rPr>
              <a:t>Free Community Edition!</a:t>
            </a:r>
          </a:p>
        </p:txBody>
      </p:sp>
      <p:sp>
        <p:nvSpPr>
          <p:cNvPr id="13" name="Rectangle 12"/>
          <p:cNvSpPr/>
          <p:nvPr/>
        </p:nvSpPr>
        <p:spPr>
          <a:xfrm>
            <a:off x="3512601" y="5555892"/>
            <a:ext cx="5166799" cy="666786"/>
          </a:xfrm>
          <a:prstGeom prst="rect">
            <a:avLst/>
          </a:prstGeom>
        </p:spPr>
        <p:txBody>
          <a:bodyPr wrap="none">
            <a:spAutoFit/>
          </a:bodyPr>
          <a:lstStyle/>
          <a:p>
            <a:pPr algn="ctr" defTabSz="609585" hangingPunct="1">
              <a:spcBef>
                <a:spcPts val="1467"/>
              </a:spcBef>
            </a:pPr>
            <a:r>
              <a:rPr lang="en-US" sz="3733" kern="1200" dirty="0">
                <a:solidFill>
                  <a:srgbClr val="FFFFFF"/>
                </a:solidFill>
                <a:latin typeface="IBM Plex Sans"/>
                <a:ea typeface="Arial" charset="0"/>
                <a:cs typeface="Arial" charset="0"/>
                <a:hlinkClick r:id="rId3"/>
              </a:rPr>
              <a:t>http://ibm.biz/ICP-DTE</a:t>
            </a:r>
            <a:endParaRPr lang="en-US" sz="3733" kern="1200" dirty="0">
              <a:solidFill>
                <a:srgbClr val="FFFFFF"/>
              </a:solidFill>
              <a:latin typeface="IBM Plex Sans"/>
              <a:ea typeface="Arial" charset="0"/>
              <a:cs typeface="Arial" charset="0"/>
            </a:endParaRPr>
          </a:p>
        </p:txBody>
      </p:sp>
      <p:sp>
        <p:nvSpPr>
          <p:cNvPr id="14" name="Footer Placeholder 3">
            <a:extLst>
              <a:ext uri="{FF2B5EF4-FFF2-40B4-BE49-F238E27FC236}">
                <a16:creationId xmlns:a16="http://schemas.microsoft.com/office/drawing/2014/main" xmlns="" id="{4D970835-2A4B-9841-A5E9-9F823DD7B473}"/>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3929735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8">
            <a:extLst>
              <a:ext uri="{FF2B5EF4-FFF2-40B4-BE49-F238E27FC236}">
                <a16:creationId xmlns:a16="http://schemas.microsoft.com/office/drawing/2014/main" xmlns="" id="{F4604460-5D73-4042-9967-65FABA0DA5E2}"/>
              </a:ext>
            </a:extLst>
          </p:cNvPr>
          <p:cNvSpPr txBox="1">
            <a:spLocks/>
          </p:cNvSpPr>
          <p:nvPr/>
        </p:nvSpPr>
        <p:spPr>
          <a:xfrm>
            <a:off x="11582401" y="6462776"/>
            <a:ext cx="490273" cy="350093"/>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a:defRPr/>
            </a:pPr>
            <a:fld id="{99BD340E-D656-6A49-9055-728D5184006A}" type="slidenum">
              <a:rPr lang="en-US" sz="1067">
                <a:solidFill>
                  <a:srgbClr val="FFFFFF"/>
                </a:solidFill>
                <a:latin typeface="IBM Plex Sans"/>
              </a:rPr>
              <a:pPr algn="ctr" defTabSz="914377">
                <a:defRPr/>
              </a:pPr>
              <a:t>41</a:t>
            </a:fld>
            <a:endParaRPr lang="en-US" sz="1067" dirty="0">
              <a:solidFill>
                <a:srgbClr val="FFFFFF"/>
              </a:solidFill>
              <a:latin typeface="IBM Plex Sans"/>
            </a:endParaRPr>
          </a:p>
        </p:txBody>
      </p:sp>
      <p:sp>
        <p:nvSpPr>
          <p:cNvPr id="2" name="Footer Placeholder 1">
            <a:extLst>
              <a:ext uri="{FF2B5EF4-FFF2-40B4-BE49-F238E27FC236}">
                <a16:creationId xmlns:a16="http://schemas.microsoft.com/office/drawing/2014/main" xmlns="" id="{9D9B84F6-4CE2-E540-BC61-7931E59A8435}"/>
              </a:ext>
            </a:extLst>
          </p:cNvPr>
          <p:cNvSpPr>
            <a:spLocks noGrp="1"/>
          </p:cNvSpPr>
          <p:nvPr>
            <p:ph type="ftr" sz="quarter" idx="11"/>
          </p:nvPr>
        </p:nvSpPr>
        <p:spPr/>
        <p:txBody>
          <a:bodyPr/>
          <a:lstStyle/>
          <a:p>
            <a:pPr defTabSz="914377" hangingPunct="1"/>
            <a:r>
              <a:rPr lang="de-DE" kern="1200" dirty="0">
                <a:solidFill>
                  <a:srgbClr val="FFFFFF"/>
                </a:solidFill>
                <a:latin typeface="IBM Plex Sans"/>
              </a:rPr>
              <a:t>© 2018 IBM Corporation</a:t>
            </a:r>
            <a:endParaRPr lang="en-US" kern="1200" dirty="0">
              <a:solidFill>
                <a:srgbClr val="FFFFFF"/>
              </a:solidFill>
              <a:latin typeface="IBM Plex Sans"/>
            </a:endParaRPr>
          </a:p>
        </p:txBody>
      </p:sp>
    </p:spTree>
    <p:extLst>
      <p:ext uri="{BB962C8B-B14F-4D97-AF65-F5344CB8AC3E}">
        <p14:creationId xmlns:p14="http://schemas.microsoft.com/office/powerpoint/2010/main" val="155901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t>Online Banking</a:t>
            </a:r>
            <a:endParaRPr lang="en-US" sz="3200"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5</a:t>
            </a:fld>
            <a:endParaRPr lang="en-US"/>
          </a:p>
        </p:txBody>
      </p:sp>
      <p:sp>
        <p:nvSpPr>
          <p:cNvPr id="5" name="TextBox 4"/>
          <p:cNvSpPr txBox="1"/>
          <p:nvPr/>
        </p:nvSpPr>
        <p:spPr>
          <a:xfrm>
            <a:off x="551607" y="1130301"/>
            <a:ext cx="9399388" cy="4927600"/>
          </a:xfrm>
          <a:prstGeom prst="rect">
            <a:avLst/>
          </a:prstGeom>
          <a:noFill/>
        </p:spPr>
        <p:txBody>
          <a:bodyPr wrap="square" rtlCol="0" anchor="ctr">
            <a:noAutofit/>
          </a:bodyPr>
          <a:lstStyle/>
          <a:p>
            <a:r>
              <a:rPr lang="en-US" sz="2400" dirty="0"/>
              <a:t>A second more complicated application is used to simulate Online Banking</a:t>
            </a:r>
          </a:p>
          <a:p>
            <a:endParaRPr lang="en-US" sz="2400" dirty="0"/>
          </a:p>
          <a:p>
            <a:r>
              <a:rPr lang="en-US" sz="2400" dirty="0"/>
              <a:t>Simulation of retail online banking (UI, security and services)</a:t>
            </a:r>
          </a:p>
          <a:p>
            <a:endParaRPr lang="en-US" sz="2400" dirty="0"/>
          </a:p>
          <a:p>
            <a:r>
              <a:rPr lang="en-US" sz="2400" dirty="0"/>
              <a:t>Traffic is encrypted and users are authenticated</a:t>
            </a:r>
          </a:p>
          <a:p>
            <a:endParaRPr lang="en-US" sz="2400" dirty="0"/>
          </a:p>
          <a:p>
            <a:r>
              <a:rPr lang="en-US" sz="2400" dirty="0"/>
              <a:t>Backend services interaction has been </a:t>
            </a:r>
            <a:r>
              <a:rPr lang="en-US" sz="2400" dirty="0" smtClean="0"/>
              <a:t>simulated via Stub Application</a:t>
            </a:r>
          </a:p>
          <a:p>
            <a:endParaRPr lang="en-US" sz="2400" dirty="0" smtClean="0"/>
          </a:p>
          <a:p>
            <a:r>
              <a:rPr lang="en-US" sz="2400" dirty="0" smtClean="0"/>
              <a:t>Account Summary Page is developed using Angular JS</a:t>
            </a:r>
            <a:endParaRPr lang="en-US" sz="2400" dirty="0"/>
          </a:p>
        </p:txBody>
      </p:sp>
    </p:spTree>
    <p:extLst>
      <p:ext uri="{BB962C8B-B14F-4D97-AF65-F5344CB8AC3E}">
        <p14:creationId xmlns:p14="http://schemas.microsoft.com/office/powerpoint/2010/main" val="80956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86100" y="0"/>
            <a:ext cx="9105900" cy="6858000"/>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p:txBody>
          <a:bodyPr/>
          <a:lstStyle/>
          <a:p>
            <a:r>
              <a:rPr lang="en-US" sz="3200" dirty="0" smtClean="0"/>
              <a:t>Healthcare </a:t>
            </a:r>
            <a:br>
              <a:rPr lang="en-US" sz="3200" dirty="0" smtClean="0"/>
            </a:br>
            <a:r>
              <a:rPr lang="en-US" sz="3200" dirty="0" err="1" smtClean="0"/>
              <a:t>Microservices</a:t>
            </a:r>
            <a:endParaRPr lang="en-US" sz="3200"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6</a:t>
            </a:fld>
            <a:endParaRPr lang="en-US"/>
          </a:p>
        </p:txBody>
      </p:sp>
      <p:sp>
        <p:nvSpPr>
          <p:cNvPr id="5" name="TextBox 4"/>
          <p:cNvSpPr txBox="1"/>
          <p:nvPr/>
        </p:nvSpPr>
        <p:spPr>
          <a:xfrm>
            <a:off x="447258" y="1447800"/>
            <a:ext cx="2638842" cy="4889499"/>
          </a:xfrm>
          <a:prstGeom prst="rect">
            <a:avLst/>
          </a:prstGeom>
          <a:noFill/>
        </p:spPr>
        <p:txBody>
          <a:bodyPr wrap="square" rtlCol="0" anchor="ctr">
            <a:noAutofit/>
          </a:bodyPr>
          <a:lstStyle/>
          <a:p>
            <a:r>
              <a:rPr lang="en-US" sz="2400" dirty="0"/>
              <a:t>Typical </a:t>
            </a:r>
            <a:r>
              <a:rPr lang="en-US" sz="2400" dirty="0" err="1"/>
              <a:t>Microservices</a:t>
            </a:r>
            <a:r>
              <a:rPr lang="en-US" sz="2400" dirty="0"/>
              <a:t> application </a:t>
            </a:r>
            <a:endParaRPr lang="en-US" sz="2400" dirty="0" smtClean="0"/>
          </a:p>
          <a:p>
            <a:endParaRPr lang="en-US" sz="2400" dirty="0"/>
          </a:p>
          <a:p>
            <a:r>
              <a:rPr lang="en-US" sz="2400" dirty="0" smtClean="0"/>
              <a:t>Architecture </a:t>
            </a:r>
            <a:r>
              <a:rPr lang="en-US" sz="2400" dirty="0"/>
              <a:t>comparing 2 and 3 levels</a:t>
            </a:r>
          </a:p>
        </p:txBody>
      </p:sp>
      <p:pic>
        <p:nvPicPr>
          <p:cNvPr id="6" name="Picture 5"/>
          <p:cNvPicPr>
            <a:picLocks noChangeAspect="1"/>
          </p:cNvPicPr>
          <p:nvPr/>
        </p:nvPicPr>
        <p:blipFill>
          <a:blip r:embed="rId3"/>
          <a:stretch>
            <a:fillRect/>
          </a:stretch>
        </p:blipFill>
        <p:spPr>
          <a:xfrm>
            <a:off x="3352800" y="831085"/>
            <a:ext cx="4220957" cy="5376580"/>
          </a:xfrm>
          <a:prstGeom prst="rect">
            <a:avLst/>
          </a:prstGeom>
        </p:spPr>
      </p:pic>
      <p:pic>
        <p:nvPicPr>
          <p:cNvPr id="7" name="Picture 6"/>
          <p:cNvPicPr>
            <a:picLocks noChangeAspect="1"/>
          </p:cNvPicPr>
          <p:nvPr/>
        </p:nvPicPr>
        <p:blipFill>
          <a:blip r:embed="rId4"/>
          <a:stretch>
            <a:fillRect/>
          </a:stretch>
        </p:blipFill>
        <p:spPr>
          <a:xfrm>
            <a:off x="7658100" y="823434"/>
            <a:ext cx="4252761" cy="5384231"/>
          </a:xfrm>
          <a:prstGeom prst="rect">
            <a:avLst/>
          </a:prstGeom>
        </p:spPr>
      </p:pic>
    </p:spTree>
    <p:extLst>
      <p:ext uri="{BB962C8B-B14F-4D97-AF65-F5344CB8AC3E}">
        <p14:creationId xmlns:p14="http://schemas.microsoft.com/office/powerpoint/2010/main" val="212136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Online Banking Performance on ICP</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7</a:t>
            </a:fld>
            <a:endParaRPr lang="en-US"/>
          </a:p>
        </p:txBody>
      </p:sp>
      <p:pic>
        <p:nvPicPr>
          <p:cNvPr id="5" name="Picture 4"/>
          <p:cNvPicPr>
            <a:picLocks noChangeAspect="1"/>
          </p:cNvPicPr>
          <p:nvPr/>
        </p:nvPicPr>
        <p:blipFill>
          <a:blip r:embed="rId3"/>
          <a:stretch>
            <a:fillRect/>
          </a:stretch>
        </p:blipFill>
        <p:spPr>
          <a:xfrm>
            <a:off x="3361033" y="2325291"/>
            <a:ext cx="8830968" cy="4532709"/>
          </a:xfrm>
          <a:prstGeom prst="rect">
            <a:avLst/>
          </a:prstGeom>
        </p:spPr>
      </p:pic>
      <p:sp>
        <p:nvSpPr>
          <p:cNvPr id="6" name="TextBox 5"/>
          <p:cNvSpPr txBox="1"/>
          <p:nvPr/>
        </p:nvSpPr>
        <p:spPr>
          <a:xfrm>
            <a:off x="3361033" y="723899"/>
            <a:ext cx="8830967" cy="1676401"/>
          </a:xfrm>
          <a:prstGeom prst="rect">
            <a:avLst/>
          </a:prstGeom>
          <a:noFill/>
        </p:spPr>
        <p:txBody>
          <a:bodyPr wrap="square" rtlCol="0" anchor="ctr">
            <a:noAutofit/>
          </a:bodyPr>
          <a:lstStyle/>
          <a:p>
            <a:r>
              <a:rPr lang="en-US" dirty="0"/>
              <a:t>This type of </a:t>
            </a:r>
            <a:r>
              <a:rPr lang="en-US" dirty="0" smtClean="0"/>
              <a:t>Java </a:t>
            </a:r>
            <a:r>
              <a:rPr lang="en-US" dirty="0" err="1" smtClean="0"/>
              <a:t>microservice</a:t>
            </a:r>
            <a:r>
              <a:rPr lang="en-US" dirty="0" smtClean="0"/>
              <a:t> application </a:t>
            </a:r>
            <a:r>
              <a:rPr lang="en-US" dirty="0"/>
              <a:t>scales nearly linearly</a:t>
            </a:r>
          </a:p>
          <a:p>
            <a:r>
              <a:rPr lang="en-US" dirty="0"/>
              <a:t>Scaling this application, you have massive parallel workload coming in</a:t>
            </a:r>
          </a:p>
          <a:p>
            <a:r>
              <a:rPr lang="en-US" dirty="0"/>
              <a:t>The runtime (in this case Liberty) must have enough executable threads to manage</a:t>
            </a:r>
          </a:p>
          <a:p>
            <a:r>
              <a:rPr lang="en-US" dirty="0"/>
              <a:t>Cannot get full use of ICP resources without tuning</a:t>
            </a:r>
          </a:p>
          <a:p>
            <a:r>
              <a:rPr lang="en-US" dirty="0"/>
              <a:t>Able to saturate by increasing executable </a:t>
            </a:r>
            <a:r>
              <a:rPr lang="en-US" dirty="0" smtClean="0"/>
              <a:t>threads</a:t>
            </a:r>
            <a:endParaRPr lang="en-US" dirty="0"/>
          </a:p>
        </p:txBody>
      </p:sp>
      <p:sp>
        <p:nvSpPr>
          <p:cNvPr id="7" name="TextBox 6"/>
          <p:cNvSpPr txBox="1"/>
          <p:nvPr/>
        </p:nvSpPr>
        <p:spPr>
          <a:xfrm>
            <a:off x="304800" y="2755167"/>
            <a:ext cx="3056232" cy="3659087"/>
          </a:xfrm>
          <a:prstGeom prst="rect">
            <a:avLst/>
          </a:prstGeom>
          <a:noFill/>
        </p:spPr>
        <p:txBody>
          <a:bodyPr wrap="square" rtlCol="0" anchor="ctr">
            <a:noAutofit/>
          </a:bodyPr>
          <a:lstStyle/>
          <a:p>
            <a:r>
              <a:rPr lang="en-US" dirty="0" smtClean="0"/>
              <a:t>The </a:t>
            </a:r>
            <a:r>
              <a:rPr lang="en-US" dirty="0"/>
              <a:t>default (orange) line shows only using horizontal scaling does not fully leverage the cluster </a:t>
            </a:r>
            <a:r>
              <a:rPr lang="en-US" dirty="0" smtClean="0"/>
              <a:t>resources</a:t>
            </a:r>
          </a:p>
          <a:p>
            <a:endParaRPr lang="en-US" dirty="0"/>
          </a:p>
          <a:p>
            <a:r>
              <a:rPr lang="en-US" dirty="0"/>
              <a:t>Understanding the application and its run time shows increasing the Liberty executor thread pool size is crucial for this Java application</a:t>
            </a:r>
          </a:p>
        </p:txBody>
      </p:sp>
    </p:spTree>
    <p:extLst>
      <p:ext uri="{BB962C8B-B14F-4D97-AF65-F5344CB8AC3E}">
        <p14:creationId xmlns:p14="http://schemas.microsoft.com/office/powerpoint/2010/main" val="1495087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68225"/>
            <a:ext cx="8077200" cy="696975"/>
          </a:xfrm>
        </p:spPr>
        <p:txBody>
          <a:bodyPr/>
          <a:lstStyle/>
          <a:p>
            <a:r>
              <a:rPr lang="en-US" dirty="0" smtClean="0"/>
              <a:t>Healthcare Application Performance on ICP</a:t>
            </a:r>
            <a:endParaRPr lang="en-US"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8</a:t>
            </a:fld>
            <a:endParaRPr lang="en-US"/>
          </a:p>
        </p:txBody>
      </p:sp>
      <p:sp>
        <p:nvSpPr>
          <p:cNvPr id="6" name="TextBox 5"/>
          <p:cNvSpPr txBox="1"/>
          <p:nvPr/>
        </p:nvSpPr>
        <p:spPr>
          <a:xfrm>
            <a:off x="2997200" y="647699"/>
            <a:ext cx="9194800" cy="1466815"/>
          </a:xfrm>
          <a:prstGeom prst="rect">
            <a:avLst/>
          </a:prstGeom>
          <a:noFill/>
        </p:spPr>
        <p:txBody>
          <a:bodyPr wrap="square" rtlCol="0" anchor="ctr">
            <a:noAutofit/>
          </a:bodyPr>
          <a:lstStyle/>
          <a:p>
            <a:r>
              <a:rPr lang="en-US" dirty="0"/>
              <a:t>Comparison of 2 and 3 level BFF service calls</a:t>
            </a:r>
          </a:p>
          <a:p>
            <a:r>
              <a:rPr lang="en-US" dirty="0"/>
              <a:t>We desire 3 level BFF </a:t>
            </a:r>
            <a:r>
              <a:rPr lang="en-US" dirty="0" err="1"/>
              <a:t>microservices</a:t>
            </a:r>
            <a:endParaRPr lang="en-US" dirty="0"/>
          </a:p>
          <a:p>
            <a:r>
              <a:rPr lang="en-US" dirty="0"/>
              <a:t>Many platforms suffer massive latency when making the jump from 2 level to 3 </a:t>
            </a:r>
            <a:r>
              <a:rPr lang="en-US" dirty="0" smtClean="0"/>
              <a:t>level</a:t>
            </a:r>
            <a:endParaRPr lang="en-US" dirty="0"/>
          </a:p>
        </p:txBody>
      </p:sp>
      <p:pic>
        <p:nvPicPr>
          <p:cNvPr id="7" name="Picture 6"/>
          <p:cNvPicPr>
            <a:picLocks noChangeAspect="1"/>
          </p:cNvPicPr>
          <p:nvPr/>
        </p:nvPicPr>
        <p:blipFill>
          <a:blip r:embed="rId3"/>
          <a:stretch>
            <a:fillRect/>
          </a:stretch>
        </p:blipFill>
        <p:spPr>
          <a:xfrm>
            <a:off x="2997200" y="2114515"/>
            <a:ext cx="9194800" cy="4743486"/>
          </a:xfrm>
          <a:prstGeom prst="rect">
            <a:avLst/>
          </a:prstGeom>
        </p:spPr>
      </p:pic>
      <p:sp>
        <p:nvSpPr>
          <p:cNvPr id="8" name="TextBox 7"/>
          <p:cNvSpPr txBox="1"/>
          <p:nvPr/>
        </p:nvSpPr>
        <p:spPr>
          <a:xfrm>
            <a:off x="431801" y="2114514"/>
            <a:ext cx="2565400" cy="4743487"/>
          </a:xfrm>
          <a:prstGeom prst="rect">
            <a:avLst/>
          </a:prstGeom>
          <a:noFill/>
        </p:spPr>
        <p:txBody>
          <a:bodyPr wrap="square" rtlCol="0" anchor="ctr">
            <a:noAutofit/>
          </a:bodyPr>
          <a:lstStyle/>
          <a:p>
            <a:r>
              <a:rPr lang="en-US" dirty="0" smtClean="0"/>
              <a:t>The </a:t>
            </a:r>
            <a:r>
              <a:rPr lang="en-US" dirty="0"/>
              <a:t>results of this testing shows only an approximate 10% difference </a:t>
            </a:r>
            <a:r>
              <a:rPr lang="en-US" dirty="0" smtClean="0"/>
              <a:t>when moving from 2 to 3 layers on ICP</a:t>
            </a:r>
          </a:p>
        </p:txBody>
      </p:sp>
    </p:spTree>
    <p:extLst>
      <p:ext uri="{BB962C8B-B14F-4D97-AF65-F5344CB8AC3E}">
        <p14:creationId xmlns:p14="http://schemas.microsoft.com/office/powerpoint/2010/main" val="22144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Healthcare Application Performance on ICP Long-Tail Latency</a:t>
            </a:r>
            <a:br>
              <a:rPr lang="en-US" dirty="0" smtClean="0"/>
            </a:br>
            <a:endParaRPr lang="en-US" sz="4000" dirty="0"/>
          </a:p>
        </p:txBody>
      </p:sp>
      <p:sp>
        <p:nvSpPr>
          <p:cNvPr id="2" name="Slide Number Placeholder 1"/>
          <p:cNvSpPr>
            <a:spLocks noGrp="1"/>
          </p:cNvSpPr>
          <p:nvPr>
            <p:ph type="sldNum" sz="quarter" idx="10"/>
          </p:nvPr>
        </p:nvSpPr>
        <p:spPr/>
        <p:txBody>
          <a:bodyPr/>
          <a:lstStyle/>
          <a:p>
            <a:fld id="{D0BE6F14-FF48-0F4F-A8AA-2E3F25371E4A}" type="slidenum">
              <a:rPr lang="en-US" smtClean="0"/>
              <a:pPr/>
              <a:t>9</a:t>
            </a:fld>
            <a:endParaRPr lang="en-US"/>
          </a:p>
        </p:txBody>
      </p:sp>
      <p:sp>
        <p:nvSpPr>
          <p:cNvPr id="6" name="TextBox 5"/>
          <p:cNvSpPr txBox="1"/>
          <p:nvPr/>
        </p:nvSpPr>
        <p:spPr>
          <a:xfrm>
            <a:off x="156781" y="2345506"/>
            <a:ext cx="3502719" cy="4494025"/>
          </a:xfrm>
          <a:prstGeom prst="rect">
            <a:avLst/>
          </a:prstGeom>
          <a:noFill/>
        </p:spPr>
        <p:txBody>
          <a:bodyPr wrap="square" rtlCol="0" anchor="ctr">
            <a:noAutofit/>
          </a:bodyPr>
          <a:lstStyle/>
          <a:p>
            <a:r>
              <a:rPr lang="en-US" dirty="0" smtClean="0"/>
              <a:t>It </a:t>
            </a:r>
            <a:r>
              <a:rPr lang="en-US" dirty="0"/>
              <a:t>can be a difficult problem to </a:t>
            </a:r>
            <a:r>
              <a:rPr lang="en-US" dirty="0" smtClean="0"/>
              <a:t>solve</a:t>
            </a:r>
          </a:p>
          <a:p>
            <a:endParaRPr lang="en-US" dirty="0"/>
          </a:p>
          <a:p>
            <a:r>
              <a:rPr lang="en-US" dirty="0"/>
              <a:t>Not uncommon in some instances to see 10X (1000%) difference in this region of a </a:t>
            </a:r>
            <a:r>
              <a:rPr lang="en-US" dirty="0" smtClean="0"/>
              <a:t>distribution</a:t>
            </a:r>
          </a:p>
          <a:p>
            <a:endParaRPr lang="en-US" dirty="0"/>
          </a:p>
          <a:p>
            <a:r>
              <a:rPr lang="en-US" dirty="0"/>
              <a:t>The test shown here shows 0.45X (45%) for IBM Cloud Private</a:t>
            </a:r>
          </a:p>
        </p:txBody>
      </p:sp>
      <p:pic>
        <p:nvPicPr>
          <p:cNvPr id="5" name="Picture 4"/>
          <p:cNvPicPr>
            <a:picLocks noChangeAspect="1"/>
          </p:cNvPicPr>
          <p:nvPr/>
        </p:nvPicPr>
        <p:blipFill>
          <a:blip r:embed="rId3"/>
          <a:stretch>
            <a:fillRect/>
          </a:stretch>
        </p:blipFill>
        <p:spPr>
          <a:xfrm>
            <a:off x="1276498" y="1611627"/>
            <a:ext cx="1411305" cy="733879"/>
          </a:xfrm>
          <a:prstGeom prst="rect">
            <a:avLst/>
          </a:prstGeom>
        </p:spPr>
      </p:pic>
      <p:pic>
        <p:nvPicPr>
          <p:cNvPr id="8" name="Picture 7"/>
          <p:cNvPicPr>
            <a:picLocks noChangeAspect="1"/>
          </p:cNvPicPr>
          <p:nvPr/>
        </p:nvPicPr>
        <p:blipFill>
          <a:blip r:embed="rId4"/>
          <a:stretch>
            <a:fillRect/>
          </a:stretch>
        </p:blipFill>
        <p:spPr>
          <a:xfrm>
            <a:off x="3659501" y="2345506"/>
            <a:ext cx="8630248" cy="4494025"/>
          </a:xfrm>
          <a:prstGeom prst="rect">
            <a:avLst/>
          </a:prstGeom>
        </p:spPr>
      </p:pic>
      <p:sp>
        <p:nvSpPr>
          <p:cNvPr id="3" name="Rectangle 2"/>
          <p:cNvSpPr/>
          <p:nvPr/>
        </p:nvSpPr>
        <p:spPr>
          <a:xfrm>
            <a:off x="7297616" y="74473"/>
            <a:ext cx="4818183" cy="954107"/>
          </a:xfrm>
          <a:prstGeom prst="rect">
            <a:avLst/>
          </a:prstGeom>
        </p:spPr>
        <p:txBody>
          <a:bodyPr wrap="square">
            <a:spAutoFit/>
          </a:bodyPr>
          <a:lstStyle/>
          <a:p>
            <a:r>
              <a:rPr lang="en-US" sz="1400" dirty="0"/>
              <a:t>Statistically speaking, the long tail of distributions is the portion of the distribution having a large number of instances or occurrences far from the head (mode or median) of the distribution.</a:t>
            </a:r>
          </a:p>
        </p:txBody>
      </p:sp>
      <p:sp>
        <p:nvSpPr>
          <p:cNvPr id="7" name="Rectangle 6"/>
          <p:cNvSpPr/>
          <p:nvPr/>
        </p:nvSpPr>
        <p:spPr>
          <a:xfrm>
            <a:off x="3659500" y="1291391"/>
            <a:ext cx="8532499" cy="923330"/>
          </a:xfrm>
          <a:prstGeom prst="rect">
            <a:avLst/>
          </a:prstGeom>
        </p:spPr>
        <p:txBody>
          <a:bodyPr wrap="square">
            <a:spAutoFit/>
          </a:bodyPr>
          <a:lstStyle/>
          <a:p>
            <a:r>
              <a:rPr lang="en-US" dirty="0"/>
              <a:t>We can consider long-tail latency manifested in the difference between the 90 and 99 percentiles</a:t>
            </a:r>
          </a:p>
          <a:p>
            <a:r>
              <a:rPr lang="en-US" dirty="0"/>
              <a:t>Long-Tail latency being high typically results in a negative user experience</a:t>
            </a:r>
          </a:p>
        </p:txBody>
      </p:sp>
    </p:spTree>
    <p:extLst>
      <p:ext uri="{BB962C8B-B14F-4D97-AF65-F5344CB8AC3E}">
        <p14:creationId xmlns:p14="http://schemas.microsoft.com/office/powerpoint/2010/main" val="186769047"/>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11.xml><?xml version="1.0" encoding="utf-8"?>
<a:theme xmlns:a="http://schemas.openxmlformats.org/drawingml/2006/main" name="IBM Cloud 2017">
  <a:themeElements>
    <a:clrScheme name="IBM Cloud 2017">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0000FF"/>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7.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8.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66A4BF9-99CE-D546-89D5-EF1B2D67DA40}"/>
    </a:ext>
  </a:extLst>
</a:theme>
</file>

<file path=ppt/theme/theme9.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8523B168-3ECD-FA44-B288-4C24BB980986}"/>
    </a:ext>
  </a:extLst>
</a:theme>
</file>

<file path=docProps/app.xml><?xml version="1.0" encoding="utf-8"?>
<Properties xmlns="http://schemas.openxmlformats.org/officeDocument/2006/extended-properties" xmlns:vt="http://schemas.openxmlformats.org/officeDocument/2006/docPropsVTypes">
  <TotalTime>42698</TotalTime>
  <Words>3642</Words>
  <Application>Microsoft Macintosh PowerPoint</Application>
  <PresentationFormat>Widescreen</PresentationFormat>
  <Paragraphs>463</Paragraphs>
  <Slides>41</Slides>
  <Notes>31</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41</vt:i4>
      </vt:variant>
    </vt:vector>
  </HeadingPairs>
  <TitlesOfParts>
    <vt:vector size="57" baseType="lpstr">
      <vt:lpstr>Calibri</vt:lpstr>
      <vt:lpstr>Helvetica Neue</vt:lpstr>
      <vt:lpstr>Helvetica Neue for IBM</vt:lpstr>
      <vt:lpstr>IBM Plex Sans</vt:lpstr>
      <vt:lpstr>Lucida Grande</vt:lpstr>
      <vt:lpstr>Arial</vt:lpstr>
      <vt:lpstr>InterConnect Theme</vt:lpstr>
      <vt:lpstr>1_InterConnect Theme</vt:lpstr>
      <vt:lpstr>6_InterConnect Theme</vt:lpstr>
      <vt:lpstr>gry_background_2017</vt:lpstr>
      <vt:lpstr>blk_background_2017</vt:lpstr>
      <vt:lpstr>1_dk_blu_background_2017</vt:lpstr>
      <vt:lpstr>IBM_Cloud_Presentation_2018_V01_Arial</vt:lpstr>
      <vt:lpstr>dk_blu_background_2017</vt:lpstr>
      <vt:lpstr>1_gry_background_2017</vt:lpstr>
      <vt:lpstr>wht_background_2017</vt:lpstr>
      <vt:lpstr>IBM Cloud Private Performance and Sizing</vt:lpstr>
      <vt:lpstr>PowerPoint Presentation</vt:lpstr>
      <vt:lpstr>PowerPoint Presentation</vt:lpstr>
      <vt:lpstr>The Polyglot</vt:lpstr>
      <vt:lpstr>Online Banking</vt:lpstr>
      <vt:lpstr>Healthcare  Microservices</vt:lpstr>
      <vt:lpstr>Online Banking Performance on ICP</vt:lpstr>
      <vt:lpstr>Healthcare Application Performance on ICP</vt:lpstr>
      <vt:lpstr>Healthcare Application Performance on ICP Long-Tail Latency </vt:lpstr>
      <vt:lpstr>Polyglot Microservices Performance and Scalability on ICP </vt:lpstr>
      <vt:lpstr>Importance of POD Auto-Scaling on Application Performance</vt:lpstr>
      <vt:lpstr>Compare On Premise v. Public Data Service</vt:lpstr>
      <vt:lpstr>ICP Performance:  MongoDB on ICP Cluster</vt:lpstr>
      <vt:lpstr>Network Intensive Application Performance on ICP</vt:lpstr>
      <vt:lpstr>Java EE Application Performance on ICP</vt:lpstr>
      <vt:lpstr>Cloud Native Application Performance on ICP</vt:lpstr>
      <vt:lpstr>Reason for Additional Overhead on ICP</vt:lpstr>
      <vt:lpstr>PowerPoint Presentation</vt:lpstr>
      <vt:lpstr>PowerPoint Presentation</vt:lpstr>
      <vt:lpstr>The Sandbox </vt:lpstr>
      <vt:lpstr>Production Deployment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ICP Tuning:   The Impact of ICP Access Logging</vt:lpstr>
      <vt:lpstr>ICP Application Logging</vt:lpstr>
      <vt:lpstr>Impact of Proxy Size and Upstream Keep Alive</vt:lpstr>
      <vt:lpstr>Ingress Parameters</vt:lpstr>
      <vt:lpstr>Example:   Impact of Liberty Autonomic Threading Algorithm</vt:lpstr>
      <vt:lpstr>PowerPoint Presentation</vt:lpstr>
      <vt:lpstr>Large Topology Scalability on ICP Clusters Online Banking Application</vt:lpstr>
      <vt:lpstr>Large Topology Supported Product Limits </vt:lpstr>
      <vt:lpstr>IBM v. K8s and Supported Product Limits </vt:lpstr>
      <vt:lpstr>Kube-proxy: IPVS (Beta K8s 1.10, ICP 3.1.0.3) </vt:lpstr>
      <vt:lpstr>In Summary</vt:lpstr>
      <vt:lpstr>Try IBM Cloud Private today!</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agoering1705</dc:creator>
  <cp:lastModifiedBy>John Abbott</cp:lastModifiedBy>
  <cp:revision>600</cp:revision>
  <cp:lastPrinted>2018-04-10T14:15:29Z</cp:lastPrinted>
  <dcterms:modified xsi:type="dcterms:W3CDTF">2018-06-24T09:40:05Z</dcterms:modified>
</cp:coreProperties>
</file>